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Default Extension="jpeg" ContentType="image/jpeg"/>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1" r:id="rId1"/>
  </p:sldMasterIdLst>
  <p:notesMasterIdLst>
    <p:notesMasterId r:id="rId45"/>
  </p:notesMasterIdLst>
  <p:handoutMasterIdLst>
    <p:handoutMasterId r:id="rId46"/>
  </p:handoutMasterIdLst>
  <p:sldIdLst>
    <p:sldId id="256" r:id="rId2"/>
    <p:sldId id="258" r:id="rId3"/>
    <p:sldId id="285" r:id="rId4"/>
    <p:sldId id="286" r:id="rId5"/>
    <p:sldId id="287" r:id="rId6"/>
    <p:sldId id="288" r:id="rId7"/>
    <p:sldId id="289" r:id="rId8"/>
    <p:sldId id="290" r:id="rId9"/>
    <p:sldId id="291" r:id="rId10"/>
    <p:sldId id="292"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6" r:id="rId33"/>
    <p:sldId id="315" r:id="rId34"/>
    <p:sldId id="317" r:id="rId35"/>
    <p:sldId id="318" r:id="rId36"/>
    <p:sldId id="319" r:id="rId37"/>
    <p:sldId id="320" r:id="rId38"/>
    <p:sldId id="321" r:id="rId39"/>
    <p:sldId id="322" r:id="rId40"/>
    <p:sldId id="323" r:id="rId41"/>
    <p:sldId id="324" r:id="rId42"/>
    <p:sldId id="325" r:id="rId43"/>
    <p:sldId id="32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4B5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02" autoAdjust="0"/>
    <p:restoredTop sz="94728" autoAdjust="0"/>
  </p:normalViewPr>
  <p:slideViewPr>
    <p:cSldViewPr snapToGrid="0" snapToObjects="1">
      <p:cViewPr>
        <p:scale>
          <a:sx n="100" d="100"/>
          <a:sy n="100" d="100"/>
        </p:scale>
        <p:origin x="-1128" y="-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E95F34-B1F8-BB47-87E8-A30DB2FDE797}" type="datetimeFigureOut">
              <a:rPr lang="en-US" smtClean="0"/>
              <a:pPr/>
              <a:t>10/4/15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6C47C6-3A27-2543-9C55-E69FA1725AE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F2FAA6-D621-4942-85D4-ABC85934673A}" type="datetimeFigureOut">
              <a:rPr lang="en-US" smtClean="0"/>
              <a:pPr/>
              <a:t>10/4/15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3CC45E-DC28-0343-867C-A9EDB0856A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7FF9EBC9-2147-324A-B1DC-F7468E329585}" type="datetimeFigureOut">
              <a:rPr lang="en-US" smtClean="0"/>
              <a:pPr/>
              <a:t>10/4/15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7FF9EBC9-2147-324A-B1DC-F7468E329585}" type="datetimeFigureOut">
              <a:rPr lang="en-US" smtClean="0"/>
              <a:pPr/>
              <a:t>10/4/15</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F1AB5367-CBF8-A743-9C38-89A70B4110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7FF9EBC9-2147-324A-B1DC-F7468E329585}" type="datetimeFigureOut">
              <a:rPr lang="en-US" smtClean="0"/>
              <a:pPr/>
              <a:t>10/4/15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AB5367-CBF8-A743-9C38-89A70B411021}" type="slidenum">
              <a:rPr lang="en-US" smtClean="0"/>
              <a:pPr/>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F9EBC9-2147-324A-B1DC-F7468E329585}" type="datetimeFigureOut">
              <a:rPr lang="en-US" smtClean="0"/>
              <a:pPr/>
              <a:t>10/4/15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AB5367-CBF8-A743-9C38-89A70B41102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FF9EBC9-2147-324A-B1DC-F7468E329585}" type="datetimeFigureOut">
              <a:rPr lang="en-US" smtClean="0"/>
              <a:pPr/>
              <a:t>10/4/15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B5367-CBF8-A743-9C38-89A70B41102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FF9EBC9-2147-324A-B1DC-F7468E329585}" type="datetimeFigureOut">
              <a:rPr lang="en-US" smtClean="0"/>
              <a:pPr/>
              <a:t>10/4/15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B5367-CBF8-A743-9C38-89A70B4110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FF9EBC9-2147-324A-B1DC-F7468E329585}" type="datetimeFigureOut">
              <a:rPr lang="en-US" smtClean="0"/>
              <a:pPr/>
              <a:t>10/4/15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B5367-CBF8-A743-9C38-89A70B4110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7FF9EBC9-2147-324A-B1DC-F7468E329585}" type="datetimeFigureOut">
              <a:rPr lang="en-US" smtClean="0"/>
              <a:pPr/>
              <a:t>10/4/15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30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7FF9EBC9-2147-324A-B1DC-F7468E329585}" type="datetimeFigureOut">
              <a:rPr lang="en-US" smtClean="0"/>
              <a:pPr/>
              <a:t>10/4/15</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FF9EBC9-2147-324A-B1DC-F7468E329585}" type="datetimeFigureOut">
              <a:rPr lang="en-US" smtClean="0"/>
              <a:pPr/>
              <a:t>10/4/15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B5367-CBF8-A743-9C38-89A70B4110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FF9EBC9-2147-324A-B1DC-F7468E329585}" type="datetimeFigureOut">
              <a:rPr lang="en-US" smtClean="0"/>
              <a:pPr/>
              <a:t>10/4/15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AB5367-CBF8-A743-9C38-89A70B4110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FF9EBC9-2147-324A-B1DC-F7468E329585}" type="datetimeFigureOut">
              <a:rPr lang="en-US" smtClean="0"/>
              <a:pPr/>
              <a:t>10/4/15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AB5367-CBF8-A743-9C38-89A70B4110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7FF9EBC9-2147-324A-B1DC-F7468E329585}" type="datetimeFigureOut">
              <a:rPr lang="en-US" smtClean="0"/>
              <a:pPr/>
              <a:t>10/4/15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AB5367-CBF8-A743-9C38-89A70B4110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7FF9EBC9-2147-324A-B1DC-F7468E329585}" type="datetimeFigureOut">
              <a:rPr lang="en-US" smtClean="0"/>
              <a:pPr/>
              <a:t>10/4/15</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F1AB5367-CBF8-A743-9C38-89A70B4110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7FF9EBC9-2147-324A-B1DC-F7468E329585}" type="datetimeFigureOut">
              <a:rPr lang="en-US" smtClean="0"/>
              <a:pPr/>
              <a:t>10/4/15</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F1AB5367-CBF8-A743-9C38-89A70B4110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eventhSanctum.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venSavage.com" TargetMode="External"/><Relationship Id="rId3" Type="http://schemas.openxmlformats.org/officeDocument/2006/relationships/hyperlink" Target="http://www.InformoTron.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venSavage.c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13281"/>
            <a:ext cx="7239000" cy="1470025"/>
          </a:xfrm>
        </p:spPr>
        <p:txBody>
          <a:bodyPr>
            <a:normAutofit fontScale="90000"/>
          </a:bodyPr>
          <a:lstStyle/>
          <a:p>
            <a:r>
              <a:rPr lang="en-US" dirty="0" smtClean="0"/>
              <a:t>Cultivating Creativity as A</a:t>
            </a:r>
            <a:r>
              <a:rPr lang="en-US" dirty="0" smtClean="0"/>
              <a:t> Project/Program </a:t>
            </a:r>
            <a:r>
              <a:rPr lang="en-US" dirty="0" smtClean="0"/>
              <a:t>Manager</a:t>
            </a:r>
            <a:endParaRPr lang="en-US" dirty="0"/>
          </a:p>
        </p:txBody>
      </p:sp>
      <p:sp>
        <p:nvSpPr>
          <p:cNvPr id="3" name="Subtitle 2"/>
          <p:cNvSpPr>
            <a:spLocks noGrp="1"/>
          </p:cNvSpPr>
          <p:nvPr>
            <p:ph type="subTitle" idx="1"/>
          </p:nvPr>
        </p:nvSpPr>
        <p:spPr/>
        <p:txBody>
          <a:bodyPr/>
          <a:lstStyle/>
          <a:p>
            <a:endParaRPr lang="en-US" dirty="0"/>
          </a:p>
        </p:txBody>
      </p:sp>
      <p:sp>
        <p:nvSpPr>
          <p:cNvPr id="5" name="TextBox 4"/>
          <p:cNvSpPr txBox="1"/>
          <p:nvPr/>
        </p:nvSpPr>
        <p:spPr>
          <a:xfrm>
            <a:off x="6489700" y="749300"/>
            <a:ext cx="2413000" cy="1569660"/>
          </a:xfrm>
          <a:prstGeom prst="rect">
            <a:avLst/>
          </a:prstGeom>
          <a:noFill/>
        </p:spPr>
        <p:txBody>
          <a:bodyPr wrap="square" rtlCol="0">
            <a:spAutoFit/>
          </a:bodyPr>
          <a:lstStyle/>
          <a:p>
            <a:pPr algn="ctr"/>
            <a:r>
              <a:rPr lang="en-US" sz="2400" dirty="0" smtClean="0">
                <a:solidFill>
                  <a:schemeClr val="bg1"/>
                </a:solidFill>
              </a:rPr>
              <a:t>Our Profession: More Creative, Less Boring Than Advertised!</a:t>
            </a:r>
            <a:endParaRPr lang="en-US" sz="2400" dirty="0">
              <a:solidFill>
                <a:schemeClr val="bg1"/>
              </a:solidFill>
            </a:endParaRPr>
          </a:p>
        </p:txBody>
      </p:sp>
      <p:pic>
        <p:nvPicPr>
          <p:cNvPr id="6" name="Picture 5"/>
          <p:cNvPicPr>
            <a:picLocks noChangeAspect="1"/>
          </p:cNvPicPr>
          <p:nvPr/>
        </p:nvPicPr>
        <p:blipFill>
          <a:blip r:embed="rId2"/>
          <a:stretch>
            <a:fillRect/>
          </a:stretch>
        </p:blipFill>
        <p:spPr>
          <a:xfrm>
            <a:off x="1193800" y="101600"/>
            <a:ext cx="4470400" cy="31572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13281"/>
            <a:ext cx="7239000" cy="1470025"/>
          </a:xfrm>
        </p:spPr>
        <p:txBody>
          <a:bodyPr>
            <a:normAutofit fontScale="90000"/>
          </a:bodyPr>
          <a:lstStyle/>
          <a:p>
            <a:r>
              <a:rPr lang="en-US" dirty="0" smtClean="0"/>
              <a:t>Creativity: The Secret Ingredient To Project Management</a:t>
            </a:r>
            <a:endParaRPr lang="en-US" dirty="0"/>
          </a:p>
        </p:txBody>
      </p:sp>
      <p:sp>
        <p:nvSpPr>
          <p:cNvPr id="3" name="Subtitle 2"/>
          <p:cNvSpPr>
            <a:spLocks noGrp="1"/>
          </p:cNvSpPr>
          <p:nvPr>
            <p:ph type="subTitle" idx="1"/>
          </p:nvPr>
        </p:nvSpPr>
        <p:spPr/>
        <p:txBody>
          <a:bodyPr/>
          <a:lstStyle/>
          <a:p>
            <a:endParaRPr lang="en-US" dirty="0"/>
          </a:p>
        </p:txBody>
      </p:sp>
      <p:sp>
        <p:nvSpPr>
          <p:cNvPr id="5" name="TextBox 4"/>
          <p:cNvSpPr txBox="1"/>
          <p:nvPr/>
        </p:nvSpPr>
        <p:spPr>
          <a:xfrm>
            <a:off x="6489700" y="749300"/>
            <a:ext cx="2413000" cy="1938992"/>
          </a:xfrm>
          <a:prstGeom prst="rect">
            <a:avLst/>
          </a:prstGeom>
          <a:noFill/>
        </p:spPr>
        <p:txBody>
          <a:bodyPr wrap="square" rtlCol="0">
            <a:spAutoFit/>
          </a:bodyPr>
          <a:lstStyle/>
          <a:p>
            <a:pPr algn="ctr"/>
            <a:r>
              <a:rPr lang="en-US" sz="2400" dirty="0" smtClean="0">
                <a:solidFill>
                  <a:schemeClr val="bg1"/>
                </a:solidFill>
              </a:rPr>
              <a:t>Apply Two Scoops of Imagination Right To Gantt Chart</a:t>
            </a:r>
            <a:endParaRPr lang="en-US" sz="2400" dirty="0">
              <a:solidFill>
                <a:schemeClr val="bg1"/>
              </a:solidFill>
            </a:endParaRPr>
          </a:p>
        </p:txBody>
      </p:sp>
      <p:pic>
        <p:nvPicPr>
          <p:cNvPr id="6" name="Picture 5"/>
          <p:cNvPicPr>
            <a:picLocks noChangeAspect="1"/>
          </p:cNvPicPr>
          <p:nvPr/>
        </p:nvPicPr>
        <p:blipFill>
          <a:blip r:embed="rId2"/>
          <a:stretch>
            <a:fillRect/>
          </a:stretch>
        </p:blipFill>
        <p:spPr>
          <a:xfrm>
            <a:off x="863600" y="63501"/>
            <a:ext cx="4838700" cy="322076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 Why Creativity Matters</a:t>
            </a:r>
            <a:endParaRPr lang="en-US" dirty="0"/>
          </a:p>
        </p:txBody>
      </p:sp>
      <p:sp>
        <p:nvSpPr>
          <p:cNvPr id="3" name="Content Placeholder 2"/>
          <p:cNvSpPr>
            <a:spLocks noGrp="1"/>
          </p:cNvSpPr>
          <p:nvPr>
            <p:ph idx="1"/>
          </p:nvPr>
        </p:nvSpPr>
        <p:spPr/>
        <p:txBody>
          <a:bodyPr>
            <a:normAutofit/>
          </a:bodyPr>
          <a:lstStyle/>
          <a:p>
            <a:r>
              <a:rPr lang="en-US" dirty="0" smtClean="0"/>
              <a:t>Some of us do not grasp the value of creativity in our field.</a:t>
            </a:r>
          </a:p>
          <a:p>
            <a:r>
              <a:rPr lang="en-US" dirty="0" smtClean="0"/>
              <a:t>Those of us who recognize the creative element of our profession may not see all of it.</a:t>
            </a:r>
          </a:p>
          <a:p>
            <a:r>
              <a:rPr lang="en-US" dirty="0" smtClean="0"/>
              <a:t>Even when we grasp it, we may not be able to communicate the value of creativity.</a:t>
            </a:r>
          </a:p>
          <a:p>
            <a:pPr algn="ctr">
              <a:buNone/>
            </a:pPr>
            <a:endParaRPr lang="en-US" dirty="0" smtClean="0"/>
          </a:p>
          <a:p>
            <a:pPr algn="ctr">
              <a:buNone/>
            </a:pPr>
            <a:r>
              <a:rPr lang="en-US" b="1" dirty="0" smtClean="0"/>
              <a:t>So it’s time for a quick tour!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a:t>
            </a:r>
            <a:endParaRPr lang="en-US" dirty="0"/>
          </a:p>
        </p:txBody>
      </p:sp>
      <p:sp>
        <p:nvSpPr>
          <p:cNvPr id="3" name="Content Placeholder 2"/>
          <p:cNvSpPr>
            <a:spLocks noGrp="1"/>
          </p:cNvSpPr>
          <p:nvPr>
            <p:ph idx="1"/>
          </p:nvPr>
        </p:nvSpPr>
        <p:spPr/>
        <p:txBody>
          <a:bodyPr>
            <a:normAutofit/>
          </a:bodyPr>
          <a:lstStyle/>
          <a:p>
            <a:r>
              <a:rPr lang="en-US" dirty="0" smtClean="0"/>
              <a:t>Few projects are a straight line between point A and point B.</a:t>
            </a:r>
          </a:p>
          <a:p>
            <a:r>
              <a:rPr lang="en-US" dirty="0" smtClean="0"/>
              <a:t>Project Managers have to navigate a constant series of changes, challenges, functions, and dysfunctions. To get a project to completion.</a:t>
            </a:r>
          </a:p>
          <a:p>
            <a:r>
              <a:rPr lang="en-US" dirty="0" smtClean="0"/>
              <a:t>We must make the non-linear and irrational linear and rational.  Or at least tolerable.</a:t>
            </a:r>
          </a:p>
          <a:p>
            <a:endParaRPr lang="en-US" dirty="0" smtClean="0"/>
          </a:p>
          <a:p>
            <a:pPr algn="ctr">
              <a:buNone/>
            </a:pPr>
            <a:r>
              <a:rPr lang="en-US" b="1" dirty="0" smtClean="0"/>
              <a:t>Creativity helps us see navigation paths and opportunities.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Tools And Techniques</a:t>
            </a:r>
            <a:endParaRPr lang="en-US" dirty="0"/>
          </a:p>
        </p:txBody>
      </p:sp>
      <p:sp>
        <p:nvSpPr>
          <p:cNvPr id="3" name="Content Placeholder 2"/>
          <p:cNvSpPr>
            <a:spLocks noGrp="1"/>
          </p:cNvSpPr>
          <p:nvPr>
            <p:ph idx="1"/>
          </p:nvPr>
        </p:nvSpPr>
        <p:spPr/>
        <p:txBody>
          <a:bodyPr>
            <a:normAutofit/>
          </a:bodyPr>
          <a:lstStyle/>
          <a:p>
            <a:r>
              <a:rPr lang="en-US" dirty="0" smtClean="0"/>
              <a:t>Tools and techniques are a core part of </a:t>
            </a:r>
            <a:r>
              <a:rPr lang="en-US" dirty="0" err="1" smtClean="0"/>
              <a:t>PMing</a:t>
            </a:r>
            <a:r>
              <a:rPr lang="en-US" dirty="0" smtClean="0"/>
              <a:t>.</a:t>
            </a:r>
          </a:p>
          <a:p>
            <a:r>
              <a:rPr lang="en-US" dirty="0" smtClean="0"/>
              <a:t>We need to find the best way to use existing tools and techniques</a:t>
            </a:r>
          </a:p>
          <a:p>
            <a:r>
              <a:rPr lang="en-US" dirty="0" smtClean="0"/>
              <a:t>We need to find ways to reuse existing tools and techniques.</a:t>
            </a:r>
          </a:p>
          <a:p>
            <a:r>
              <a:rPr lang="en-US" dirty="0" smtClean="0"/>
              <a:t>We have to repurpose tools and techniques (I’m looking at you, Excel).</a:t>
            </a:r>
          </a:p>
          <a:p>
            <a:pPr algn="ctr">
              <a:buNone/>
            </a:pPr>
            <a:r>
              <a:rPr lang="en-US" b="1" dirty="0" smtClean="0"/>
              <a:t>Creativity lets us use, reuse, and repurpose tools and techniques.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Of Tools And Techniques</a:t>
            </a:r>
            <a:endParaRPr lang="en-US" dirty="0"/>
          </a:p>
        </p:txBody>
      </p:sp>
      <p:sp>
        <p:nvSpPr>
          <p:cNvPr id="3" name="Content Placeholder 2"/>
          <p:cNvSpPr>
            <a:spLocks noGrp="1"/>
          </p:cNvSpPr>
          <p:nvPr>
            <p:ph idx="1"/>
          </p:nvPr>
        </p:nvSpPr>
        <p:spPr/>
        <p:txBody>
          <a:bodyPr>
            <a:normAutofit/>
          </a:bodyPr>
          <a:lstStyle/>
          <a:p>
            <a:r>
              <a:rPr lang="en-US" dirty="0" smtClean="0"/>
              <a:t>We often have to develop new tools, techniques, forms, documents, processes, explanations, or excuses.</a:t>
            </a:r>
          </a:p>
          <a:p>
            <a:r>
              <a:rPr lang="en-US" dirty="0" smtClean="0"/>
              <a:t>This can require leaps of logic, intuition, imagination, and outright chance-taking to make things work.</a:t>
            </a:r>
          </a:p>
          <a:p>
            <a:pPr>
              <a:buNone/>
            </a:pPr>
            <a:endParaRPr lang="en-US" dirty="0" smtClean="0"/>
          </a:p>
          <a:p>
            <a:pPr>
              <a:buNone/>
            </a:pPr>
            <a:endParaRPr lang="en-US" dirty="0" smtClean="0"/>
          </a:p>
          <a:p>
            <a:pPr algn="ctr">
              <a:buNone/>
            </a:pPr>
            <a:r>
              <a:rPr lang="en-US" b="1" dirty="0" smtClean="0"/>
              <a:t>Creativity is core to us being able to develop tools and techniques.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Reporting And Communication</a:t>
            </a:r>
            <a:endParaRPr lang="en-US" dirty="0"/>
          </a:p>
        </p:txBody>
      </p:sp>
      <p:sp>
        <p:nvSpPr>
          <p:cNvPr id="3" name="Content Placeholder 2"/>
          <p:cNvSpPr>
            <a:spLocks noGrp="1"/>
          </p:cNvSpPr>
          <p:nvPr>
            <p:ph idx="1"/>
          </p:nvPr>
        </p:nvSpPr>
        <p:spPr/>
        <p:txBody>
          <a:bodyPr>
            <a:normAutofit/>
          </a:bodyPr>
          <a:lstStyle/>
          <a:p>
            <a:r>
              <a:rPr lang="en-US" dirty="0" smtClean="0"/>
              <a:t>We have to develop reports and documents and communications.</a:t>
            </a:r>
          </a:p>
          <a:p>
            <a:r>
              <a:rPr lang="en-US" dirty="0" smtClean="0"/>
              <a:t>There are many options, and we have to find the right way to do things.</a:t>
            </a:r>
          </a:p>
          <a:p>
            <a:r>
              <a:rPr lang="en-US" dirty="0" smtClean="0"/>
              <a:t>This involves many fundamentally creative decisions.</a:t>
            </a:r>
          </a:p>
          <a:p>
            <a:r>
              <a:rPr lang="en-US" dirty="0" smtClean="0"/>
              <a:t>We can also pleasantly surprise people with our innovative ideas – and help them understand.</a:t>
            </a:r>
          </a:p>
          <a:p>
            <a:pPr algn="ctr">
              <a:buNone/>
            </a:pPr>
            <a:r>
              <a:rPr lang="en-US" b="1" dirty="0" smtClean="0"/>
              <a:t>Showing data and communicating is a creative act we all do.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Memorable</a:t>
            </a:r>
            <a:endParaRPr lang="en-US" dirty="0"/>
          </a:p>
        </p:txBody>
      </p:sp>
      <p:sp>
        <p:nvSpPr>
          <p:cNvPr id="3" name="Content Placeholder 2"/>
          <p:cNvSpPr>
            <a:spLocks noGrp="1"/>
          </p:cNvSpPr>
          <p:nvPr>
            <p:ph idx="1"/>
          </p:nvPr>
        </p:nvSpPr>
        <p:spPr/>
        <p:txBody>
          <a:bodyPr>
            <a:normAutofit/>
          </a:bodyPr>
          <a:lstStyle/>
          <a:p>
            <a:r>
              <a:rPr lang="en-US" dirty="0" smtClean="0"/>
              <a:t>Being creative is how we’re remembered.</a:t>
            </a:r>
          </a:p>
          <a:p>
            <a:r>
              <a:rPr lang="en-US" dirty="0" smtClean="0"/>
              <a:t>A good idea, a good explanation, a good document makes people remember us and what we do.</a:t>
            </a:r>
          </a:p>
          <a:p>
            <a:r>
              <a:rPr lang="en-US" dirty="0" smtClean="0"/>
              <a:t>When they remember they (hopefully) keep doing the right things and recall important data.</a:t>
            </a:r>
          </a:p>
          <a:p>
            <a:pPr>
              <a:buNone/>
            </a:pPr>
            <a:endParaRPr lang="en-US" dirty="0" smtClean="0"/>
          </a:p>
          <a:p>
            <a:pPr algn="ctr">
              <a:buNone/>
            </a:pPr>
            <a:r>
              <a:rPr lang="en-US" b="1" dirty="0" smtClean="0"/>
              <a:t>Creativity means we’re remembered.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 Will Remember This</a:t>
            </a:r>
            <a:endParaRPr lang="en-US" dirty="0"/>
          </a:p>
        </p:txBody>
      </p:sp>
      <p:sp>
        <p:nvSpPr>
          <p:cNvPr id="3" name="Content Placeholder 2"/>
          <p:cNvSpPr>
            <a:spLocks noGrp="1"/>
          </p:cNvSpPr>
          <p:nvPr>
            <p:ph idx="1"/>
          </p:nvPr>
        </p:nvSpPr>
        <p:spPr>
          <a:xfrm>
            <a:off x="4483099" y="1949824"/>
            <a:ext cx="3879851" cy="4007224"/>
          </a:xfrm>
        </p:spPr>
        <p:txBody>
          <a:bodyPr>
            <a:normAutofit/>
          </a:bodyPr>
          <a:lstStyle/>
          <a:p>
            <a:pPr>
              <a:buNone/>
            </a:pPr>
            <a:r>
              <a:rPr lang="en-US" sz="3600" dirty="0" smtClean="0"/>
              <a:t>PMP:</a:t>
            </a:r>
          </a:p>
          <a:p>
            <a:pPr>
              <a:buNone/>
            </a:pPr>
            <a:r>
              <a:rPr lang="en-US" sz="3600" b="1" u="sng" dirty="0" smtClean="0"/>
              <a:t>P</a:t>
            </a:r>
            <a:r>
              <a:rPr lang="en-US" sz="3600" dirty="0" smtClean="0"/>
              <a:t>et</a:t>
            </a:r>
          </a:p>
          <a:p>
            <a:pPr>
              <a:buNone/>
            </a:pPr>
            <a:r>
              <a:rPr lang="en-US" sz="3600" b="1" u="sng" dirty="0" smtClean="0"/>
              <a:t>M</a:t>
            </a:r>
            <a:r>
              <a:rPr lang="en-US" sz="3600" dirty="0" smtClean="0"/>
              <a:t>odeling</a:t>
            </a:r>
          </a:p>
          <a:p>
            <a:pPr>
              <a:buNone/>
            </a:pPr>
            <a:r>
              <a:rPr lang="en-US" sz="3600" b="1" u="sng" dirty="0" smtClean="0"/>
              <a:t>P</a:t>
            </a:r>
            <a:r>
              <a:rPr lang="en-US" sz="3600" dirty="0" smtClean="0"/>
              <a:t>ancake</a:t>
            </a:r>
          </a:p>
        </p:txBody>
      </p:sp>
      <p:pic>
        <p:nvPicPr>
          <p:cNvPr id="4" name="Picture 3"/>
          <p:cNvPicPr>
            <a:picLocks noChangeAspect="1"/>
          </p:cNvPicPr>
          <p:nvPr/>
        </p:nvPicPr>
        <p:blipFill>
          <a:blip r:embed="rId2"/>
          <a:stretch>
            <a:fillRect/>
          </a:stretch>
        </p:blipFill>
        <p:spPr>
          <a:xfrm>
            <a:off x="330201" y="2032748"/>
            <a:ext cx="3910814" cy="39243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Creativity is a core part of our profession.</a:t>
            </a:r>
          </a:p>
          <a:p>
            <a:r>
              <a:rPr lang="en-US" dirty="0" smtClean="0"/>
              <a:t>It is important to some of our most vital functions as </a:t>
            </a:r>
            <a:r>
              <a:rPr lang="en-US" dirty="0" err="1" smtClean="0"/>
              <a:t>PMs</a:t>
            </a:r>
            <a:r>
              <a:rPr lang="en-US" dirty="0" smtClean="0"/>
              <a:t> and </a:t>
            </a:r>
            <a:r>
              <a:rPr lang="en-US" dirty="0" err="1" smtClean="0"/>
              <a:t>PgMs</a:t>
            </a:r>
            <a:r>
              <a:rPr lang="en-US" dirty="0" smtClean="0"/>
              <a:t>.</a:t>
            </a:r>
          </a:p>
          <a:p>
            <a:r>
              <a:rPr lang="en-US" dirty="0" smtClean="0"/>
              <a:t>If we cultivate it, we can become better at what we do.</a:t>
            </a:r>
          </a:p>
          <a:p>
            <a:r>
              <a:rPr lang="en-US" dirty="0" smtClean="0"/>
              <a:t>It gives us an excuse to show pictures of rabbits wearing breakfast foods at professional symposiums.</a:t>
            </a:r>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13281"/>
            <a:ext cx="7239000" cy="1470025"/>
          </a:xfrm>
        </p:spPr>
        <p:txBody>
          <a:bodyPr>
            <a:normAutofit/>
          </a:bodyPr>
          <a:lstStyle/>
          <a:p>
            <a:r>
              <a:rPr lang="en-US" dirty="0" smtClean="0"/>
              <a:t>Five Forms Of Creativity</a:t>
            </a:r>
            <a:endParaRPr lang="en-US" dirty="0"/>
          </a:p>
        </p:txBody>
      </p:sp>
      <p:sp>
        <p:nvSpPr>
          <p:cNvPr id="3" name="Subtitle 2"/>
          <p:cNvSpPr>
            <a:spLocks noGrp="1"/>
          </p:cNvSpPr>
          <p:nvPr>
            <p:ph type="subTitle" idx="1"/>
          </p:nvPr>
        </p:nvSpPr>
        <p:spPr/>
        <p:txBody>
          <a:bodyPr/>
          <a:lstStyle/>
          <a:p>
            <a:endParaRPr lang="en-US" dirty="0"/>
          </a:p>
        </p:txBody>
      </p:sp>
      <p:sp>
        <p:nvSpPr>
          <p:cNvPr id="5" name="TextBox 4"/>
          <p:cNvSpPr txBox="1"/>
          <p:nvPr/>
        </p:nvSpPr>
        <p:spPr>
          <a:xfrm>
            <a:off x="6489700" y="749300"/>
            <a:ext cx="2413000" cy="1569660"/>
          </a:xfrm>
          <a:prstGeom prst="rect">
            <a:avLst/>
          </a:prstGeom>
          <a:noFill/>
        </p:spPr>
        <p:txBody>
          <a:bodyPr wrap="square" rtlCol="0">
            <a:spAutoFit/>
          </a:bodyPr>
          <a:lstStyle/>
          <a:p>
            <a:pPr algn="ctr"/>
            <a:r>
              <a:rPr lang="en-US" sz="2400" dirty="0" smtClean="0">
                <a:solidFill>
                  <a:schemeClr val="bg1"/>
                </a:solidFill>
              </a:rPr>
              <a:t>Because you can be creative and still think too narrowly</a:t>
            </a:r>
            <a:endParaRPr lang="en-US" sz="2400" dirty="0">
              <a:solidFill>
                <a:schemeClr val="bg1"/>
              </a:solidFill>
            </a:endParaRPr>
          </a:p>
        </p:txBody>
      </p:sp>
      <p:pic>
        <p:nvPicPr>
          <p:cNvPr id="8" name="Picture 7"/>
          <p:cNvPicPr>
            <a:picLocks noChangeAspect="1"/>
          </p:cNvPicPr>
          <p:nvPr/>
        </p:nvPicPr>
        <p:blipFill>
          <a:blip r:embed="rId2"/>
          <a:stretch>
            <a:fillRect/>
          </a:stretch>
        </p:blipFill>
        <p:spPr>
          <a:xfrm>
            <a:off x="1104900" y="0"/>
            <a:ext cx="4673600" cy="311086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This About?</a:t>
            </a:r>
            <a:endParaRPr lang="en-US" dirty="0"/>
          </a:p>
        </p:txBody>
      </p:sp>
      <p:sp>
        <p:nvSpPr>
          <p:cNvPr id="3" name="Content Placeholder 2"/>
          <p:cNvSpPr>
            <a:spLocks noGrp="1"/>
          </p:cNvSpPr>
          <p:nvPr>
            <p:ph idx="1"/>
          </p:nvPr>
        </p:nvSpPr>
        <p:spPr/>
        <p:txBody>
          <a:bodyPr>
            <a:normAutofit lnSpcReduction="10000"/>
          </a:bodyPr>
          <a:lstStyle/>
          <a:p>
            <a:r>
              <a:rPr lang="en-US" dirty="0" smtClean="0"/>
              <a:t>At it’s heart, Creativity is a core Project and Program Manager ability.</a:t>
            </a:r>
          </a:p>
          <a:p>
            <a:r>
              <a:rPr lang="en-US" dirty="0" smtClean="0"/>
              <a:t>This ability makes a serious difference in how we function as professionals.</a:t>
            </a:r>
          </a:p>
          <a:p>
            <a:r>
              <a:rPr lang="en-US" dirty="0" smtClean="0"/>
              <a:t>We can understand this ability, cultivate it, and improve it.</a:t>
            </a:r>
          </a:p>
          <a:p>
            <a:r>
              <a:rPr lang="en-US" dirty="0" smtClean="0"/>
              <a:t>Yes, I’m really, really serious, that’s why I built an extensive </a:t>
            </a:r>
            <a:r>
              <a:rPr lang="en-US" dirty="0" err="1" smtClean="0"/>
              <a:t>Powerpoint</a:t>
            </a:r>
            <a:r>
              <a:rPr lang="en-US" dirty="0" smtClean="0"/>
              <a:t> on this.</a:t>
            </a:r>
          </a:p>
          <a:p>
            <a:pPr algn="ctr">
              <a:buNone/>
            </a:pPr>
            <a:r>
              <a:rPr lang="en-US" dirty="0" smtClean="0"/>
              <a:t>(Note: I like making presentations, so that’s not exactly a testimony.)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Want To Be More Creative</a:t>
            </a:r>
            <a:endParaRPr lang="en-US" dirty="0"/>
          </a:p>
        </p:txBody>
      </p:sp>
      <p:sp>
        <p:nvSpPr>
          <p:cNvPr id="3" name="Content Placeholder 2"/>
          <p:cNvSpPr>
            <a:spLocks noGrp="1"/>
          </p:cNvSpPr>
          <p:nvPr>
            <p:ph idx="1"/>
          </p:nvPr>
        </p:nvSpPr>
        <p:spPr/>
        <p:txBody>
          <a:bodyPr>
            <a:normAutofit/>
          </a:bodyPr>
          <a:lstStyle/>
          <a:p>
            <a:r>
              <a:rPr lang="en-US" dirty="0" smtClean="0"/>
              <a:t>So you want to be more creative as a PM or </a:t>
            </a:r>
            <a:r>
              <a:rPr lang="en-US" dirty="0" err="1" smtClean="0"/>
              <a:t>PgM</a:t>
            </a:r>
            <a:r>
              <a:rPr lang="en-US" dirty="0" smtClean="0"/>
              <a:t>.</a:t>
            </a:r>
          </a:p>
          <a:p>
            <a:r>
              <a:rPr lang="en-US" dirty="0" smtClean="0"/>
              <a:t>You also are probably </a:t>
            </a:r>
            <a:r>
              <a:rPr lang="en-US" dirty="0" err="1" smtClean="0"/>
              <a:t>overorganized</a:t>
            </a:r>
            <a:r>
              <a:rPr lang="en-US" dirty="0" smtClean="0"/>
              <a:t> or you wouldn’t be in this profession.</a:t>
            </a:r>
          </a:p>
          <a:p>
            <a:r>
              <a:rPr lang="en-US" dirty="0" smtClean="0"/>
              <a:t>To work with your organization – and your need to be creative – I have a theory on the five types of creativity.</a:t>
            </a:r>
          </a:p>
          <a:p>
            <a:r>
              <a:rPr lang="en-US" dirty="0" smtClean="0"/>
              <a:t>You can use this to find your type – and develop creativity you ignore.</a:t>
            </a:r>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Where Does This Come From?</a:t>
            </a:r>
            <a:endParaRPr lang="en-US" dirty="0"/>
          </a:p>
        </p:txBody>
      </p:sp>
      <p:sp>
        <p:nvSpPr>
          <p:cNvPr id="3" name="Content Placeholder 2"/>
          <p:cNvSpPr>
            <a:spLocks noGrp="1"/>
          </p:cNvSpPr>
          <p:nvPr>
            <p:ph idx="1"/>
          </p:nvPr>
        </p:nvSpPr>
        <p:spPr/>
        <p:txBody>
          <a:bodyPr>
            <a:normAutofit/>
          </a:bodyPr>
          <a:lstStyle/>
          <a:p>
            <a:r>
              <a:rPr lang="en-US" dirty="0" smtClean="0"/>
              <a:t>I’ve also been a writer, editor, game designer, and more.</a:t>
            </a:r>
          </a:p>
          <a:p>
            <a:r>
              <a:rPr lang="en-US" dirty="0" smtClean="0"/>
              <a:t>Since 1999 I’ve run a site called </a:t>
            </a:r>
            <a:r>
              <a:rPr lang="en-US" dirty="0" smtClean="0">
                <a:hlinkClick r:id="rId2"/>
              </a:rPr>
              <a:t>www.SeventhSanctum.com</a:t>
            </a:r>
            <a:r>
              <a:rPr lang="en-US" dirty="0" smtClean="0"/>
              <a:t> that provides creativity tools.  I was recognized as one of the 101 most useful websites for writer’s by Writer’s Digest.</a:t>
            </a:r>
          </a:p>
          <a:p>
            <a:r>
              <a:rPr lang="en-US" dirty="0" smtClean="0"/>
              <a:t>I study creativity, speak on it – and developed this theory to help people out.</a:t>
            </a:r>
          </a:p>
          <a:p>
            <a:r>
              <a:rPr lang="en-US" dirty="0" smtClean="0"/>
              <a:t>I also obsess over this stuff, so I think I kind of have a problem.</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Goal Out Of This?</a:t>
            </a:r>
            <a:endParaRPr lang="en-US" dirty="0"/>
          </a:p>
        </p:txBody>
      </p:sp>
      <p:sp>
        <p:nvSpPr>
          <p:cNvPr id="3" name="Content Placeholder 2"/>
          <p:cNvSpPr>
            <a:spLocks noGrp="1"/>
          </p:cNvSpPr>
          <p:nvPr>
            <p:ph idx="1"/>
          </p:nvPr>
        </p:nvSpPr>
        <p:spPr/>
        <p:txBody>
          <a:bodyPr>
            <a:normAutofit/>
          </a:bodyPr>
          <a:lstStyle/>
          <a:p>
            <a:r>
              <a:rPr lang="en-US" dirty="0" smtClean="0"/>
              <a:t>Recognize your creative type or types.</a:t>
            </a:r>
          </a:p>
          <a:p>
            <a:r>
              <a:rPr lang="en-US" dirty="0" smtClean="0"/>
              <a:t>Recognize your strengths and weaknesses.</a:t>
            </a:r>
          </a:p>
          <a:p>
            <a:r>
              <a:rPr lang="en-US" dirty="0" smtClean="0"/>
              <a:t>Recognize how you can “switch modes” to use other forms of creativity – and how others can.</a:t>
            </a:r>
          </a:p>
          <a:p>
            <a:r>
              <a:rPr lang="en-US" dirty="0" smtClean="0"/>
              <a:t>Use this to challenge yourself, push yourself, and expand yourself.</a:t>
            </a:r>
          </a:p>
          <a:p>
            <a:r>
              <a:rPr lang="en-US" dirty="0" smtClean="0"/>
              <a:t>Creativity is like a muscle – so you can exercise it.</a:t>
            </a:r>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Creative Types</a:t>
            </a:r>
            <a:endParaRPr lang="en-US" dirty="0"/>
          </a:p>
        </p:txBody>
      </p:sp>
      <p:graphicFrame>
        <p:nvGraphicFramePr>
          <p:cNvPr id="6" name="Content Placeholder 7"/>
          <p:cNvGraphicFramePr>
            <a:graphicFrameLocks noGrp="1"/>
          </p:cNvGraphicFramePr>
          <p:nvPr>
            <p:ph sz="quarter" idx="1"/>
          </p:nvPr>
        </p:nvGraphicFramePr>
        <p:xfrm>
          <a:off x="779464" y="2095500"/>
          <a:ext cx="7583487" cy="3202940"/>
        </p:xfrm>
        <a:graphic>
          <a:graphicData uri="http://schemas.openxmlformats.org/drawingml/2006/table">
            <a:tbl>
              <a:tblPr>
                <a:tableStyleId>{85BE263C-DBD7-4A20-BB59-AAB30ACAA65A}</a:tableStyleId>
              </a:tblPr>
              <a:tblGrid>
                <a:gridCol w="2527829"/>
                <a:gridCol w="2527829"/>
                <a:gridCol w="2527829"/>
              </a:tblGrid>
              <a:tr h="929886">
                <a:tc>
                  <a:txBody>
                    <a:bodyPr/>
                    <a:lstStyle/>
                    <a:p>
                      <a:pPr algn="ctr"/>
                      <a:endParaRPr lang="en-US" sz="2400" b="1" dirty="0">
                        <a:solidFill>
                          <a:schemeClr val="tx1"/>
                        </a:solidFill>
                      </a:endParaRPr>
                    </a:p>
                  </a:txBody>
                  <a:tcPr>
                    <a:noFill/>
                  </a:tcPr>
                </a:tc>
                <a:tc>
                  <a:txBody>
                    <a:bodyPr/>
                    <a:lstStyle/>
                    <a:p>
                      <a:pPr algn="ctr"/>
                      <a:r>
                        <a:rPr lang="en-US" sz="2400" b="1" dirty="0" smtClean="0">
                          <a:solidFill>
                            <a:schemeClr val="tx1"/>
                          </a:solidFill>
                        </a:rPr>
                        <a:t>EXPANDER</a:t>
                      </a:r>
                    </a:p>
                    <a:p>
                      <a:pPr algn="ctr"/>
                      <a:endParaRPr lang="en-US" sz="2400" b="1" dirty="0">
                        <a:solidFill>
                          <a:schemeClr val="tx1"/>
                        </a:solidFill>
                      </a:endParaRPr>
                    </a:p>
                  </a:txBody>
                  <a:tcPr>
                    <a:solidFill>
                      <a:schemeClr val="tx1">
                        <a:lumMod val="50000"/>
                        <a:lumOff val="50000"/>
                      </a:schemeClr>
                    </a:solidFill>
                  </a:tcPr>
                </a:tc>
                <a:tc>
                  <a:txBody>
                    <a:bodyPr/>
                    <a:lstStyle/>
                    <a:p>
                      <a:pPr algn="ctr"/>
                      <a:endParaRPr lang="en-US" sz="2400" b="1" dirty="0">
                        <a:solidFill>
                          <a:schemeClr val="tx1"/>
                        </a:solidFill>
                      </a:endParaRPr>
                    </a:p>
                  </a:txBody>
                  <a:tcPr>
                    <a:noFill/>
                  </a:tcPr>
                </a:tc>
              </a:tr>
              <a:tr h="1343168">
                <a:tc>
                  <a:txBody>
                    <a:bodyPr/>
                    <a:lstStyle/>
                    <a:p>
                      <a:pPr algn="ctr"/>
                      <a:endParaRPr lang="en-US" sz="2400" b="1" dirty="0" smtClean="0">
                        <a:solidFill>
                          <a:schemeClr val="tx1"/>
                        </a:solidFill>
                      </a:endParaRPr>
                    </a:p>
                    <a:p>
                      <a:pPr algn="ctr"/>
                      <a:r>
                        <a:rPr lang="en-US" sz="2400" b="1" dirty="0" smtClean="0">
                          <a:solidFill>
                            <a:schemeClr val="tx1"/>
                          </a:solidFill>
                        </a:rPr>
                        <a:t>COMBINER</a:t>
                      </a:r>
                      <a:endParaRPr lang="en-US" sz="2400" b="1" dirty="0">
                        <a:solidFill>
                          <a:schemeClr val="tx1"/>
                        </a:solidFill>
                      </a:endParaRPr>
                    </a:p>
                  </a:txBody>
                  <a:tcPr>
                    <a:solidFill>
                      <a:srgbClr val="FF4B54"/>
                    </a:solidFill>
                  </a:tcPr>
                </a:tc>
                <a:tc>
                  <a:txBody>
                    <a:bodyPr/>
                    <a:lstStyle/>
                    <a:p>
                      <a:pPr algn="ctr"/>
                      <a:endParaRPr lang="en-US" sz="2400" b="1" dirty="0" smtClean="0">
                        <a:solidFill>
                          <a:schemeClr val="tx1"/>
                        </a:solidFill>
                      </a:endParaRPr>
                    </a:p>
                    <a:p>
                      <a:pPr algn="ctr"/>
                      <a:r>
                        <a:rPr lang="en-US" sz="2400" b="1" dirty="0" smtClean="0">
                          <a:solidFill>
                            <a:schemeClr val="tx1"/>
                          </a:solidFill>
                        </a:rPr>
                        <a:t>MAPPER</a:t>
                      </a:r>
                    </a:p>
                    <a:p>
                      <a:pPr algn="ctr"/>
                      <a:endParaRPr lang="en-US" sz="2400" b="1" dirty="0">
                        <a:solidFill>
                          <a:schemeClr val="tx1"/>
                        </a:solidFill>
                      </a:endParaRPr>
                    </a:p>
                  </a:txBody>
                  <a:tcPr>
                    <a:solidFill>
                      <a:schemeClr val="accent6">
                        <a:lumMod val="60000"/>
                        <a:lumOff val="40000"/>
                      </a:schemeClr>
                    </a:solidFill>
                  </a:tcPr>
                </a:tc>
                <a:tc>
                  <a:txBody>
                    <a:bodyPr/>
                    <a:lstStyle/>
                    <a:p>
                      <a:pPr algn="ctr"/>
                      <a:endParaRPr lang="en-US" sz="2400" b="1" dirty="0" smtClean="0">
                        <a:solidFill>
                          <a:schemeClr val="tx1"/>
                        </a:solidFill>
                      </a:endParaRPr>
                    </a:p>
                    <a:p>
                      <a:pPr algn="ctr"/>
                      <a:r>
                        <a:rPr lang="en-US" sz="2400" b="1" dirty="0" smtClean="0">
                          <a:solidFill>
                            <a:schemeClr val="tx1"/>
                          </a:solidFill>
                        </a:rPr>
                        <a:t>FUSER</a:t>
                      </a:r>
                      <a:endParaRPr lang="en-US" sz="2400" b="1" dirty="0">
                        <a:solidFill>
                          <a:schemeClr val="tx1"/>
                        </a:solidFill>
                      </a:endParaRPr>
                    </a:p>
                  </a:txBody>
                  <a:tcPr>
                    <a:solidFill>
                      <a:srgbClr val="FF4B54"/>
                    </a:solidFill>
                  </a:tcPr>
                </a:tc>
              </a:tr>
              <a:tr h="929886">
                <a:tc>
                  <a:txBody>
                    <a:bodyPr/>
                    <a:lstStyle/>
                    <a:p>
                      <a:pPr algn="ctr"/>
                      <a:endParaRPr lang="en-US" sz="2400" b="1" dirty="0">
                        <a:solidFill>
                          <a:schemeClr val="tx1"/>
                        </a:solidFill>
                      </a:endParaRPr>
                    </a:p>
                  </a:txBody>
                  <a:tcPr>
                    <a:noFill/>
                  </a:tcPr>
                </a:tc>
                <a:tc>
                  <a:txBody>
                    <a:bodyPr/>
                    <a:lstStyle/>
                    <a:p>
                      <a:pPr algn="ctr"/>
                      <a:endParaRPr lang="en-US" sz="2400" b="1" dirty="0" smtClean="0">
                        <a:solidFill>
                          <a:schemeClr val="tx1"/>
                        </a:solidFill>
                      </a:endParaRPr>
                    </a:p>
                    <a:p>
                      <a:pPr algn="ctr"/>
                      <a:r>
                        <a:rPr lang="en-US" sz="2400" b="1" dirty="0" smtClean="0">
                          <a:solidFill>
                            <a:schemeClr val="tx1"/>
                          </a:solidFill>
                        </a:rPr>
                        <a:t>REDUCER</a:t>
                      </a:r>
                      <a:endParaRPr lang="en-US" sz="2400" b="1" dirty="0">
                        <a:solidFill>
                          <a:schemeClr val="tx1"/>
                        </a:solidFill>
                      </a:endParaRPr>
                    </a:p>
                  </a:txBody>
                  <a:tcPr>
                    <a:solidFill>
                      <a:schemeClr val="tx1">
                        <a:lumMod val="50000"/>
                        <a:lumOff val="50000"/>
                      </a:schemeClr>
                    </a:solidFill>
                  </a:tcPr>
                </a:tc>
                <a:tc>
                  <a:txBody>
                    <a:bodyPr/>
                    <a:lstStyle/>
                    <a:p>
                      <a:pPr algn="ctr"/>
                      <a:endParaRPr lang="en-US" sz="2400" b="1" dirty="0">
                        <a:solidFill>
                          <a:schemeClr val="tx1"/>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Combiner</a:t>
            </a:r>
            <a:endParaRPr lang="en-US" dirty="0"/>
          </a:p>
        </p:txBody>
      </p:sp>
      <p:sp>
        <p:nvSpPr>
          <p:cNvPr id="3" name="Content Placeholder 2"/>
          <p:cNvSpPr>
            <a:spLocks noGrp="1"/>
          </p:cNvSpPr>
          <p:nvPr>
            <p:ph idx="1"/>
          </p:nvPr>
        </p:nvSpPr>
        <p:spPr/>
        <p:txBody>
          <a:bodyPr>
            <a:normAutofit/>
          </a:bodyPr>
          <a:lstStyle/>
          <a:p>
            <a:pPr algn="ctr">
              <a:buNone/>
            </a:pPr>
            <a:r>
              <a:rPr lang="en-US" b="1" dirty="0" smtClean="0"/>
              <a:t>"The perfect combination”</a:t>
            </a:r>
          </a:p>
          <a:p>
            <a:r>
              <a:rPr lang="en-US" dirty="0" smtClean="0"/>
              <a:t>Combiner Types innovate by coming up with new combinations of ideas.</a:t>
            </a:r>
          </a:p>
          <a:p>
            <a:r>
              <a:rPr lang="en-US" dirty="0" smtClean="0"/>
              <a:t>They work with common patterns.</a:t>
            </a:r>
          </a:p>
          <a:p>
            <a:r>
              <a:rPr lang="en-US" dirty="0" smtClean="0"/>
              <a:t>Example: A PM who swaps several processes in and out until finding the perfect combination.</a:t>
            </a:r>
          </a:p>
          <a:p>
            <a:r>
              <a:rPr lang="en-US" dirty="0" smtClean="0"/>
              <a:t>Limit: Combiners also work within very pre-determined patterns</a:t>
            </a:r>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Expander</a:t>
            </a:r>
            <a:endParaRPr lang="en-US" dirty="0"/>
          </a:p>
        </p:txBody>
      </p:sp>
      <p:sp>
        <p:nvSpPr>
          <p:cNvPr id="3" name="Content Placeholder 2"/>
          <p:cNvSpPr>
            <a:spLocks noGrp="1"/>
          </p:cNvSpPr>
          <p:nvPr>
            <p:ph idx="1"/>
          </p:nvPr>
        </p:nvSpPr>
        <p:spPr/>
        <p:txBody>
          <a:bodyPr>
            <a:normAutofit/>
          </a:bodyPr>
          <a:lstStyle/>
          <a:p>
            <a:pPr algn="ctr">
              <a:buNone/>
            </a:pPr>
            <a:r>
              <a:rPr lang="en-US" b="1" dirty="0" smtClean="0"/>
              <a:t>”Always room for more”</a:t>
            </a:r>
          </a:p>
          <a:p>
            <a:r>
              <a:rPr lang="en-US" dirty="0" smtClean="0"/>
              <a:t>Expander Types innovate by adding new things to the mix and making them work.</a:t>
            </a:r>
          </a:p>
          <a:p>
            <a:r>
              <a:rPr lang="en-US" dirty="0" smtClean="0"/>
              <a:t>They can find new ways to make things work together.</a:t>
            </a:r>
          </a:p>
          <a:p>
            <a:r>
              <a:rPr lang="en-US" dirty="0" smtClean="0"/>
              <a:t>Example: A PM who is able to add a new report to a process to make it better.</a:t>
            </a:r>
          </a:p>
          <a:p>
            <a:r>
              <a:rPr lang="en-US" dirty="0" smtClean="0"/>
              <a:t>Limit: Expanders tend to overdo things and never cut things out.</a:t>
            </a:r>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Reducer</a:t>
            </a:r>
            <a:endParaRPr lang="en-US" dirty="0"/>
          </a:p>
        </p:txBody>
      </p:sp>
      <p:sp>
        <p:nvSpPr>
          <p:cNvPr id="3" name="Content Placeholder 2"/>
          <p:cNvSpPr>
            <a:spLocks noGrp="1"/>
          </p:cNvSpPr>
          <p:nvPr>
            <p:ph idx="1"/>
          </p:nvPr>
        </p:nvSpPr>
        <p:spPr/>
        <p:txBody>
          <a:bodyPr>
            <a:normAutofit/>
          </a:bodyPr>
          <a:lstStyle/>
          <a:p>
            <a:pPr algn="ctr">
              <a:buNone/>
            </a:pPr>
            <a:r>
              <a:rPr lang="en-US" b="1" dirty="0" smtClean="0"/>
              <a:t>”Less is more”</a:t>
            </a:r>
          </a:p>
          <a:p>
            <a:r>
              <a:rPr lang="en-US" dirty="0" smtClean="0"/>
              <a:t>Reducer Types get creative in taking things out, streamlining, and even doing without.</a:t>
            </a:r>
          </a:p>
          <a:p>
            <a:r>
              <a:rPr lang="en-US" dirty="0" smtClean="0"/>
              <a:t>They can get to core initial ideas and have clear insight.</a:t>
            </a:r>
          </a:p>
          <a:p>
            <a:r>
              <a:rPr lang="en-US" dirty="0" smtClean="0"/>
              <a:t>Example: A PM who gets more done by realizing two meetings are redundant and cancelling them.</a:t>
            </a:r>
          </a:p>
          <a:p>
            <a:r>
              <a:rPr lang="en-US" dirty="0" smtClean="0"/>
              <a:t>Limit: Reducers can miss the need for new ideas.</a:t>
            </a: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Fuser</a:t>
            </a:r>
            <a:endParaRPr lang="en-US" dirty="0"/>
          </a:p>
        </p:txBody>
      </p:sp>
      <p:sp>
        <p:nvSpPr>
          <p:cNvPr id="3" name="Content Placeholder 2"/>
          <p:cNvSpPr>
            <a:spLocks noGrp="1"/>
          </p:cNvSpPr>
          <p:nvPr>
            <p:ph idx="1"/>
          </p:nvPr>
        </p:nvSpPr>
        <p:spPr/>
        <p:txBody>
          <a:bodyPr>
            <a:normAutofit/>
          </a:bodyPr>
          <a:lstStyle/>
          <a:p>
            <a:pPr algn="ctr">
              <a:buNone/>
            </a:pPr>
            <a:r>
              <a:rPr lang="en-US" b="1" dirty="0" smtClean="0"/>
              <a:t>”Alloys are stronger”</a:t>
            </a:r>
          </a:p>
          <a:p>
            <a:r>
              <a:rPr lang="en-US" dirty="0" smtClean="0"/>
              <a:t>Fuser Types combine ideas into new ones, without adding or subtracting.</a:t>
            </a:r>
          </a:p>
          <a:p>
            <a:r>
              <a:rPr lang="en-US" dirty="0" smtClean="0"/>
              <a:t>They are great at getting “best of both worlds” out of ideas.</a:t>
            </a:r>
          </a:p>
          <a:p>
            <a:r>
              <a:rPr lang="en-US" dirty="0" smtClean="0"/>
              <a:t>Example: A PM who realizes a new tool can also automate reporting.</a:t>
            </a:r>
          </a:p>
          <a:p>
            <a:r>
              <a:rPr lang="en-US" dirty="0" smtClean="0"/>
              <a:t>Limit: Fusers can miss the need to use something straight up and not tinker.</a:t>
            </a:r>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Mapper</a:t>
            </a:r>
            <a:endParaRPr lang="en-US" dirty="0"/>
          </a:p>
        </p:txBody>
      </p:sp>
      <p:sp>
        <p:nvSpPr>
          <p:cNvPr id="3" name="Content Placeholder 2"/>
          <p:cNvSpPr>
            <a:spLocks noGrp="1"/>
          </p:cNvSpPr>
          <p:nvPr>
            <p:ph idx="1"/>
          </p:nvPr>
        </p:nvSpPr>
        <p:spPr/>
        <p:txBody>
          <a:bodyPr>
            <a:normAutofit/>
          </a:bodyPr>
          <a:lstStyle/>
          <a:p>
            <a:pPr algn="ctr">
              <a:buNone/>
            </a:pPr>
            <a:r>
              <a:rPr lang="en-US" b="1" dirty="0" smtClean="0"/>
              <a:t>”Resonance Is Truth”</a:t>
            </a:r>
          </a:p>
          <a:p>
            <a:r>
              <a:rPr lang="en-US" dirty="0" err="1" smtClean="0"/>
              <a:t>Mapper</a:t>
            </a:r>
            <a:r>
              <a:rPr lang="en-US" dirty="0" smtClean="0"/>
              <a:t> Types think in metaphors, looking at the similarities of ideas and finding a new one.</a:t>
            </a:r>
          </a:p>
          <a:p>
            <a:r>
              <a:rPr lang="en-US" dirty="0" smtClean="0"/>
              <a:t>They think both “out of the box” but in ways people relate to.</a:t>
            </a:r>
          </a:p>
          <a:p>
            <a:r>
              <a:rPr lang="en-US" dirty="0" smtClean="0"/>
              <a:t>Example: A PM who applies Agile techniques to finance.</a:t>
            </a:r>
          </a:p>
          <a:p>
            <a:r>
              <a:rPr lang="en-US" dirty="0" smtClean="0"/>
              <a:t>Limit: </a:t>
            </a:r>
            <a:r>
              <a:rPr lang="en-US" dirty="0" err="1" smtClean="0"/>
              <a:t>Mappers</a:t>
            </a:r>
            <a:r>
              <a:rPr lang="en-US" dirty="0" smtClean="0"/>
              <a:t> can sometimes get so metaphorical their ability to relate to people goes away.</a:t>
            </a:r>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Has Their Opposite</a:t>
            </a:r>
            <a:endParaRPr lang="en-US" dirty="0"/>
          </a:p>
        </p:txBody>
      </p:sp>
      <p:sp>
        <p:nvSpPr>
          <p:cNvPr id="3" name="Content Placeholder 2"/>
          <p:cNvSpPr>
            <a:spLocks noGrp="1"/>
          </p:cNvSpPr>
          <p:nvPr>
            <p:ph idx="1"/>
          </p:nvPr>
        </p:nvSpPr>
        <p:spPr/>
        <p:txBody>
          <a:bodyPr>
            <a:normAutofit/>
          </a:bodyPr>
          <a:lstStyle/>
          <a:p>
            <a:r>
              <a:rPr lang="en-US" dirty="0" smtClean="0"/>
              <a:t>Expanders and Reducers are opposites – one adds, the other subtracts.</a:t>
            </a:r>
          </a:p>
          <a:p>
            <a:r>
              <a:rPr lang="en-US" dirty="0" smtClean="0"/>
              <a:t>Fusers and Combiners are opposites – One merges ideas together, one combines them in patterns.</a:t>
            </a:r>
          </a:p>
          <a:p>
            <a:r>
              <a:rPr lang="en-US" dirty="0" err="1" smtClean="0"/>
              <a:t>Mappers</a:t>
            </a:r>
            <a:r>
              <a:rPr lang="en-US" dirty="0" smtClean="0"/>
              <a:t> are the opposite of all others.</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normAutofit/>
          </a:bodyPr>
          <a:lstStyle/>
          <a:p>
            <a:r>
              <a:rPr lang="en-US" dirty="0" smtClean="0"/>
              <a:t>Steve Savage, Project Manager, Program Manager, Speaker, Writer, and Elder Geek.</a:t>
            </a:r>
          </a:p>
          <a:p>
            <a:r>
              <a:rPr lang="en-US" dirty="0" smtClean="0"/>
              <a:t>I write and speak on “Geeky” jobs, careers, creativity, and culture.</a:t>
            </a:r>
          </a:p>
          <a:p>
            <a:r>
              <a:rPr lang="en-US" dirty="0" smtClean="0"/>
              <a:t>I also write and speak on creativity and code creativity tools</a:t>
            </a:r>
          </a:p>
          <a:p>
            <a:r>
              <a:rPr lang="en-US" dirty="0" smtClean="0"/>
              <a:t>I can be reached at </a:t>
            </a:r>
            <a:r>
              <a:rPr lang="en-US" dirty="0" smtClean="0">
                <a:hlinkClick r:id="rId2"/>
              </a:rPr>
              <a:t>www.StevenSavage.com</a:t>
            </a:r>
            <a:r>
              <a:rPr lang="en-US" dirty="0" smtClean="0"/>
              <a:t> and my press site </a:t>
            </a:r>
            <a:r>
              <a:rPr lang="en-US" dirty="0" smtClean="0">
                <a:hlinkClick r:id="rId3"/>
              </a:rPr>
              <a:t>www.InformoTron.com</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More Creative</a:t>
            </a:r>
            <a:endParaRPr lang="en-US" dirty="0"/>
          </a:p>
        </p:txBody>
      </p:sp>
      <p:sp>
        <p:nvSpPr>
          <p:cNvPr id="3" name="Content Placeholder 2"/>
          <p:cNvSpPr>
            <a:spLocks noGrp="1"/>
          </p:cNvSpPr>
          <p:nvPr>
            <p:ph idx="1"/>
          </p:nvPr>
        </p:nvSpPr>
        <p:spPr/>
        <p:txBody>
          <a:bodyPr>
            <a:normAutofit/>
          </a:bodyPr>
          <a:lstStyle/>
          <a:p>
            <a:r>
              <a:rPr lang="en-US" dirty="0" smtClean="0"/>
              <a:t>Recognize your Type – we usually have a primary Type and often a secondary type.</a:t>
            </a:r>
          </a:p>
          <a:p>
            <a:r>
              <a:rPr lang="en-US" dirty="0" smtClean="0"/>
              <a:t>Recognize the limits and strengths of your Type and play to it.</a:t>
            </a:r>
          </a:p>
          <a:p>
            <a:r>
              <a:rPr lang="en-US" dirty="0" smtClean="0"/>
              <a:t>Go out of your way to try the other types that are your opposites.</a:t>
            </a:r>
          </a:p>
          <a:p>
            <a:r>
              <a:rPr lang="en-US" dirty="0" smtClean="0"/>
              <a:t>Recognize these traits in others so you can innovate with them – or around them.</a:t>
            </a:r>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13281"/>
            <a:ext cx="7239000" cy="1470025"/>
          </a:xfrm>
        </p:spPr>
        <p:txBody>
          <a:bodyPr>
            <a:normAutofit/>
          </a:bodyPr>
          <a:lstStyle/>
          <a:p>
            <a:r>
              <a:rPr lang="en-US" dirty="0" smtClean="0"/>
              <a:t>Cultivating Creativity</a:t>
            </a:r>
            <a:endParaRPr lang="en-US" dirty="0"/>
          </a:p>
        </p:txBody>
      </p:sp>
      <p:sp>
        <p:nvSpPr>
          <p:cNvPr id="3" name="Subtitle 2"/>
          <p:cNvSpPr>
            <a:spLocks noGrp="1"/>
          </p:cNvSpPr>
          <p:nvPr>
            <p:ph type="subTitle" idx="1"/>
          </p:nvPr>
        </p:nvSpPr>
        <p:spPr/>
        <p:txBody>
          <a:bodyPr/>
          <a:lstStyle/>
          <a:p>
            <a:endParaRPr lang="en-US" dirty="0"/>
          </a:p>
        </p:txBody>
      </p:sp>
      <p:sp>
        <p:nvSpPr>
          <p:cNvPr id="5" name="TextBox 4"/>
          <p:cNvSpPr txBox="1"/>
          <p:nvPr/>
        </p:nvSpPr>
        <p:spPr>
          <a:xfrm>
            <a:off x="6489700" y="749300"/>
            <a:ext cx="2413000" cy="830997"/>
          </a:xfrm>
          <a:prstGeom prst="rect">
            <a:avLst/>
          </a:prstGeom>
          <a:noFill/>
        </p:spPr>
        <p:txBody>
          <a:bodyPr wrap="square" rtlCol="0">
            <a:spAutoFit/>
          </a:bodyPr>
          <a:lstStyle/>
          <a:p>
            <a:pPr algn="ctr"/>
            <a:r>
              <a:rPr lang="en-US" sz="2400" dirty="0" smtClean="0">
                <a:solidFill>
                  <a:schemeClr val="bg1"/>
                </a:solidFill>
              </a:rPr>
              <a:t>Pump up your creativity.</a:t>
            </a:r>
            <a:endParaRPr lang="en-US" sz="2400" dirty="0">
              <a:solidFill>
                <a:schemeClr val="bg1"/>
              </a:solidFill>
            </a:endParaRPr>
          </a:p>
        </p:txBody>
      </p:sp>
      <p:pic>
        <p:nvPicPr>
          <p:cNvPr id="6" name="Picture 5"/>
          <p:cNvPicPr>
            <a:picLocks noChangeAspect="1"/>
          </p:cNvPicPr>
          <p:nvPr/>
        </p:nvPicPr>
        <p:blipFill>
          <a:blip r:embed="rId2"/>
          <a:stretch>
            <a:fillRect/>
          </a:stretch>
        </p:blipFill>
        <p:spPr>
          <a:xfrm>
            <a:off x="1016000" y="0"/>
            <a:ext cx="4800600" cy="319539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Your Creativity</a:t>
            </a:r>
            <a:endParaRPr lang="en-US" dirty="0"/>
          </a:p>
        </p:txBody>
      </p:sp>
      <p:sp>
        <p:nvSpPr>
          <p:cNvPr id="3" name="Content Placeholder 2"/>
          <p:cNvSpPr>
            <a:spLocks noGrp="1"/>
          </p:cNvSpPr>
          <p:nvPr>
            <p:ph idx="1"/>
          </p:nvPr>
        </p:nvSpPr>
        <p:spPr/>
        <p:txBody>
          <a:bodyPr>
            <a:normAutofit/>
          </a:bodyPr>
          <a:lstStyle/>
          <a:p>
            <a:r>
              <a:rPr lang="en-US" dirty="0" smtClean="0"/>
              <a:t>Recognizing your Creative Type gives you ideas of how to build on your strengths and get out of your ruts.</a:t>
            </a:r>
          </a:p>
          <a:p>
            <a:r>
              <a:rPr lang="en-US" dirty="0" smtClean="0"/>
              <a:t>However to be more creative (and recognize it) there are a variety of things you can do.</a:t>
            </a:r>
          </a:p>
          <a:p>
            <a:r>
              <a:rPr lang="en-US" dirty="0" smtClean="0"/>
              <a:t>First and foremost – like healthy eating, or exercise, being more creative is a lifestyle choice.</a:t>
            </a:r>
          </a:p>
          <a:p>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Fun</a:t>
            </a:r>
            <a:endParaRPr lang="en-US" dirty="0"/>
          </a:p>
        </p:txBody>
      </p:sp>
      <p:sp>
        <p:nvSpPr>
          <p:cNvPr id="3" name="Content Placeholder 2"/>
          <p:cNvSpPr>
            <a:spLocks noGrp="1"/>
          </p:cNvSpPr>
          <p:nvPr>
            <p:ph idx="1"/>
          </p:nvPr>
        </p:nvSpPr>
        <p:spPr/>
        <p:txBody>
          <a:bodyPr>
            <a:normAutofit/>
          </a:bodyPr>
          <a:lstStyle/>
          <a:p>
            <a:r>
              <a:rPr lang="en-US" dirty="0" smtClean="0"/>
              <a:t>Let yourself have fun!</a:t>
            </a:r>
          </a:p>
          <a:p>
            <a:r>
              <a:rPr lang="en-US" dirty="0" smtClean="0"/>
              <a:t>Having fun lets you relax, lowers defenses, lets the ideas flow.</a:t>
            </a:r>
          </a:p>
          <a:p>
            <a:r>
              <a:rPr lang="en-US" dirty="0" smtClean="0"/>
              <a:t>If you can’t have fun you can’t be imaginative.</a:t>
            </a:r>
          </a:p>
          <a:p>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Creative Outlet</a:t>
            </a:r>
            <a:endParaRPr lang="en-US" dirty="0"/>
          </a:p>
        </p:txBody>
      </p:sp>
      <p:sp>
        <p:nvSpPr>
          <p:cNvPr id="3" name="Content Placeholder 2"/>
          <p:cNvSpPr>
            <a:spLocks noGrp="1"/>
          </p:cNvSpPr>
          <p:nvPr>
            <p:ph idx="1"/>
          </p:nvPr>
        </p:nvSpPr>
        <p:spPr/>
        <p:txBody>
          <a:bodyPr>
            <a:normAutofit/>
          </a:bodyPr>
          <a:lstStyle/>
          <a:p>
            <a:r>
              <a:rPr lang="en-US" dirty="0" smtClean="0"/>
              <a:t>Writing, speaking, cooking, dancing have some actual creative outlet outside of work.</a:t>
            </a:r>
          </a:p>
          <a:p>
            <a:r>
              <a:rPr lang="en-US" dirty="0" smtClean="0"/>
              <a:t>It doesn’t have to be practical, but it does have to be something that lets you cut loose and get imaginative.</a:t>
            </a:r>
          </a:p>
          <a:p>
            <a:r>
              <a:rPr lang="en-US" dirty="0" smtClean="0"/>
              <a:t>You need to make a space for this in your life.</a:t>
            </a:r>
          </a:p>
          <a:p>
            <a:r>
              <a:rPr lang="en-US" dirty="0" smtClean="0"/>
              <a:t>The result will be you’re more creative as it gets a regular workout.</a:t>
            </a:r>
          </a:p>
          <a:p>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Cultivate A Passion</a:t>
            </a:r>
            <a:endParaRPr lang="en-US" dirty="0"/>
          </a:p>
        </p:txBody>
      </p:sp>
      <p:sp>
        <p:nvSpPr>
          <p:cNvPr id="3" name="Content Placeholder 2"/>
          <p:cNvSpPr>
            <a:spLocks noGrp="1"/>
          </p:cNvSpPr>
          <p:nvPr>
            <p:ph idx="1"/>
          </p:nvPr>
        </p:nvSpPr>
        <p:spPr/>
        <p:txBody>
          <a:bodyPr>
            <a:normAutofit lnSpcReduction="10000"/>
          </a:bodyPr>
          <a:lstStyle/>
          <a:p>
            <a:r>
              <a:rPr lang="en-US" dirty="0" smtClean="0"/>
              <a:t>You can take your creative growth farther by cultivating a passion with end goals and results – produce that book, be in that play.</a:t>
            </a:r>
          </a:p>
          <a:p>
            <a:r>
              <a:rPr lang="en-US" dirty="0" smtClean="0"/>
              <a:t>Cultivating a passion means dedicating time, money, and organizational skill towards a creative goal.</a:t>
            </a:r>
          </a:p>
          <a:p>
            <a:r>
              <a:rPr lang="en-US" dirty="0" smtClean="0"/>
              <a:t>This helps you not just express yourself, but build skills, get career options, and of course apply your PM skill to your hobby.</a:t>
            </a:r>
          </a:p>
          <a:p>
            <a:r>
              <a:rPr lang="en-US" dirty="0" smtClean="0"/>
              <a:t>It may even lead to a second career, a new career, or at least some money.</a:t>
            </a:r>
          </a:p>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Broaden Yourself</a:t>
            </a:r>
            <a:endParaRPr lang="en-US" dirty="0"/>
          </a:p>
        </p:txBody>
      </p:sp>
      <p:sp>
        <p:nvSpPr>
          <p:cNvPr id="3" name="Content Placeholder 2"/>
          <p:cNvSpPr>
            <a:spLocks noGrp="1"/>
          </p:cNvSpPr>
          <p:nvPr>
            <p:ph idx="1"/>
          </p:nvPr>
        </p:nvSpPr>
        <p:spPr/>
        <p:txBody>
          <a:bodyPr>
            <a:normAutofit/>
          </a:bodyPr>
          <a:lstStyle/>
          <a:p>
            <a:r>
              <a:rPr lang="en-US" dirty="0" smtClean="0"/>
              <a:t>Expose yourself to new things.  New things give you new ideas and stimulate creativity.</a:t>
            </a:r>
          </a:p>
          <a:p>
            <a:r>
              <a:rPr lang="en-US" dirty="0" smtClean="0"/>
              <a:t>On the job learn new tools, new techniques, follow journals.</a:t>
            </a:r>
          </a:p>
          <a:p>
            <a:r>
              <a:rPr lang="en-US" dirty="0" smtClean="0"/>
              <a:t>Off the job get out more, meet people, travel.</a:t>
            </a:r>
          </a:p>
          <a:p>
            <a:r>
              <a:rPr lang="en-US" dirty="0" smtClean="0"/>
              <a:t>Don’t do the same old thing – keep doing something new.</a:t>
            </a:r>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t>
            </a:r>
            <a:r>
              <a:rPr lang="en-US" dirty="0" err="1" smtClean="0"/>
              <a:t>Braindumps</a:t>
            </a:r>
            <a:endParaRPr lang="en-US" dirty="0"/>
          </a:p>
        </p:txBody>
      </p:sp>
      <p:sp>
        <p:nvSpPr>
          <p:cNvPr id="3" name="Content Placeholder 2"/>
          <p:cNvSpPr>
            <a:spLocks noGrp="1"/>
          </p:cNvSpPr>
          <p:nvPr>
            <p:ph idx="1"/>
          </p:nvPr>
        </p:nvSpPr>
        <p:spPr/>
        <p:txBody>
          <a:bodyPr>
            <a:normAutofit/>
          </a:bodyPr>
          <a:lstStyle/>
          <a:p>
            <a:r>
              <a:rPr lang="en-US" dirty="0" smtClean="0"/>
              <a:t>When stuck for ideas or when you need to plan, try doing “</a:t>
            </a:r>
            <a:r>
              <a:rPr lang="en-US" dirty="0" err="1" smtClean="0"/>
              <a:t>Braindumps</a:t>
            </a:r>
            <a:r>
              <a:rPr lang="en-US" dirty="0" smtClean="0"/>
              <a:t>.”</a:t>
            </a:r>
          </a:p>
          <a:p>
            <a:r>
              <a:rPr lang="en-US" dirty="0" err="1" smtClean="0"/>
              <a:t>Braindumps</a:t>
            </a:r>
            <a:r>
              <a:rPr lang="en-US" dirty="0" smtClean="0"/>
              <a:t> involve writing down all the ideas about what you want to do, the problem you want to solve, etc. until exhausted.  No idea is too stupid to include (just too stupid to do).</a:t>
            </a:r>
          </a:p>
          <a:p>
            <a:r>
              <a:rPr lang="en-US" dirty="0" smtClean="0"/>
              <a:t>Then look at what works and use it.</a:t>
            </a:r>
          </a:p>
          <a:p>
            <a:r>
              <a:rPr lang="en-US" dirty="0" smtClean="0"/>
              <a:t>This exercises your creative abilities.</a:t>
            </a:r>
          </a:p>
          <a:p>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Brainstorm Book</a:t>
            </a:r>
            <a:endParaRPr lang="en-US" dirty="0"/>
          </a:p>
        </p:txBody>
      </p:sp>
      <p:sp>
        <p:nvSpPr>
          <p:cNvPr id="3" name="Content Placeholder 2"/>
          <p:cNvSpPr>
            <a:spLocks noGrp="1"/>
          </p:cNvSpPr>
          <p:nvPr>
            <p:ph idx="1"/>
          </p:nvPr>
        </p:nvSpPr>
        <p:spPr/>
        <p:txBody>
          <a:bodyPr>
            <a:normAutofit/>
          </a:bodyPr>
          <a:lstStyle/>
          <a:p>
            <a:r>
              <a:rPr lang="en-US" dirty="0" smtClean="0"/>
              <a:t>Always have a notebook with you to write down ideas for the job, hobbies, career, etc.</a:t>
            </a:r>
          </a:p>
          <a:p>
            <a:r>
              <a:rPr lang="en-US" dirty="0" smtClean="0"/>
              <a:t>Review it once a month to work the ideas into your life.</a:t>
            </a:r>
          </a:p>
          <a:p>
            <a:r>
              <a:rPr lang="en-US" dirty="0" smtClean="0"/>
              <a:t>Keep an “incubator” to review monthly of things you may want to do.</a:t>
            </a:r>
          </a:p>
          <a:p>
            <a:r>
              <a:rPr lang="en-US" dirty="0" smtClean="0"/>
              <a:t>Keep lists of things for future reference.</a:t>
            </a:r>
          </a:p>
          <a:p>
            <a:r>
              <a:rPr lang="en-US" dirty="0" smtClean="0"/>
              <a:t>This helps you stay creative, be open to creativity, avoid the fear of running out of ideas and look for patterns of thought.</a:t>
            </a:r>
          </a:p>
          <a:p>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13281"/>
            <a:ext cx="7239000" cy="1470025"/>
          </a:xfrm>
        </p:spPr>
        <p:txBody>
          <a:bodyPr>
            <a:normAutofit/>
          </a:bodyPr>
          <a:lstStyle/>
          <a:p>
            <a:r>
              <a:rPr lang="en-US" dirty="0" smtClean="0"/>
              <a:t>Moving On</a:t>
            </a:r>
            <a:endParaRPr lang="en-US" dirty="0"/>
          </a:p>
        </p:txBody>
      </p:sp>
      <p:sp>
        <p:nvSpPr>
          <p:cNvPr id="3" name="Subtitle 2"/>
          <p:cNvSpPr>
            <a:spLocks noGrp="1"/>
          </p:cNvSpPr>
          <p:nvPr>
            <p:ph type="subTitle" idx="1"/>
          </p:nvPr>
        </p:nvSpPr>
        <p:spPr/>
        <p:txBody>
          <a:bodyPr/>
          <a:lstStyle/>
          <a:p>
            <a:endParaRPr lang="en-US" dirty="0"/>
          </a:p>
        </p:txBody>
      </p:sp>
      <p:sp>
        <p:nvSpPr>
          <p:cNvPr id="5" name="TextBox 4"/>
          <p:cNvSpPr txBox="1"/>
          <p:nvPr/>
        </p:nvSpPr>
        <p:spPr>
          <a:xfrm>
            <a:off x="6489700" y="749300"/>
            <a:ext cx="2413000" cy="1569660"/>
          </a:xfrm>
          <a:prstGeom prst="rect">
            <a:avLst/>
          </a:prstGeom>
          <a:noFill/>
        </p:spPr>
        <p:txBody>
          <a:bodyPr wrap="square" rtlCol="0">
            <a:spAutoFit/>
          </a:bodyPr>
          <a:lstStyle/>
          <a:p>
            <a:pPr algn="ctr"/>
            <a:r>
              <a:rPr lang="en-US" sz="2400" dirty="0" smtClean="0">
                <a:solidFill>
                  <a:schemeClr val="bg1"/>
                </a:solidFill>
              </a:rPr>
              <a:t>Creativity – the options are there, you have to take them</a:t>
            </a:r>
            <a:endParaRPr lang="en-US" sz="2400" dirty="0">
              <a:solidFill>
                <a:schemeClr val="bg1"/>
              </a:solidFill>
            </a:endParaRPr>
          </a:p>
        </p:txBody>
      </p:sp>
      <p:pic>
        <p:nvPicPr>
          <p:cNvPr id="7" name="Picture 6"/>
          <p:cNvPicPr>
            <a:picLocks noChangeAspect="1"/>
          </p:cNvPicPr>
          <p:nvPr/>
        </p:nvPicPr>
        <p:blipFill>
          <a:blip r:embed="rId2"/>
          <a:stretch>
            <a:fillRect/>
          </a:stretch>
        </p:blipFill>
        <p:spPr>
          <a:xfrm>
            <a:off x="1143000" y="0"/>
            <a:ext cx="4330700" cy="32480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913281"/>
            <a:ext cx="7086600" cy="1470025"/>
          </a:xfrm>
        </p:spPr>
        <p:txBody>
          <a:bodyPr>
            <a:normAutofit fontScale="90000"/>
          </a:bodyPr>
          <a:lstStyle/>
          <a:p>
            <a:r>
              <a:rPr lang="en-US" dirty="0" smtClean="0"/>
              <a:t>Project And Program Management: Actually Creative</a:t>
            </a:r>
            <a:endParaRPr lang="en-US" dirty="0"/>
          </a:p>
        </p:txBody>
      </p:sp>
      <p:sp>
        <p:nvSpPr>
          <p:cNvPr id="3" name="Subtitle 2"/>
          <p:cNvSpPr>
            <a:spLocks noGrp="1"/>
          </p:cNvSpPr>
          <p:nvPr>
            <p:ph type="subTitle" idx="1"/>
          </p:nvPr>
        </p:nvSpPr>
        <p:spPr/>
        <p:txBody>
          <a:bodyPr/>
          <a:lstStyle/>
          <a:p>
            <a:endParaRPr lang="en-US" dirty="0"/>
          </a:p>
        </p:txBody>
      </p:sp>
      <p:sp>
        <p:nvSpPr>
          <p:cNvPr id="5" name="TextBox 4"/>
          <p:cNvSpPr txBox="1"/>
          <p:nvPr/>
        </p:nvSpPr>
        <p:spPr>
          <a:xfrm>
            <a:off x="6489700" y="749300"/>
            <a:ext cx="2413000" cy="1569660"/>
          </a:xfrm>
          <a:prstGeom prst="rect">
            <a:avLst/>
          </a:prstGeom>
          <a:noFill/>
        </p:spPr>
        <p:txBody>
          <a:bodyPr wrap="square" rtlCol="0">
            <a:spAutoFit/>
          </a:bodyPr>
          <a:lstStyle/>
          <a:p>
            <a:pPr algn="ctr"/>
            <a:r>
              <a:rPr lang="en-US" sz="2400" dirty="0" smtClean="0">
                <a:solidFill>
                  <a:schemeClr val="bg1"/>
                </a:solidFill>
              </a:rPr>
              <a:t>Creativity: More Than Explaining Those Budget Numbers</a:t>
            </a:r>
            <a:endParaRPr lang="en-US" sz="2400" dirty="0">
              <a:solidFill>
                <a:schemeClr val="bg1"/>
              </a:solidFill>
            </a:endParaRPr>
          </a:p>
        </p:txBody>
      </p:sp>
      <p:pic>
        <p:nvPicPr>
          <p:cNvPr id="7" name="Picture 6"/>
          <p:cNvPicPr>
            <a:picLocks noChangeAspect="1"/>
          </p:cNvPicPr>
          <p:nvPr/>
        </p:nvPicPr>
        <p:blipFill>
          <a:blip r:embed="rId2"/>
          <a:stretch>
            <a:fillRect/>
          </a:stretch>
        </p:blipFill>
        <p:spPr>
          <a:xfrm>
            <a:off x="1371600" y="0"/>
            <a:ext cx="4865350" cy="3238499"/>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Where Do You Go From Here?</a:t>
            </a:r>
            <a:endParaRPr lang="en-US" dirty="0"/>
          </a:p>
        </p:txBody>
      </p:sp>
      <p:sp>
        <p:nvSpPr>
          <p:cNvPr id="3" name="Content Placeholder 2"/>
          <p:cNvSpPr>
            <a:spLocks noGrp="1"/>
          </p:cNvSpPr>
          <p:nvPr>
            <p:ph idx="1"/>
          </p:nvPr>
        </p:nvSpPr>
        <p:spPr/>
        <p:txBody>
          <a:bodyPr>
            <a:normAutofit/>
          </a:bodyPr>
          <a:lstStyle/>
          <a:p>
            <a:r>
              <a:rPr lang="en-US" dirty="0" smtClean="0"/>
              <a:t>Recognize your job is fundamentally creative.</a:t>
            </a:r>
          </a:p>
          <a:p>
            <a:r>
              <a:rPr lang="en-US" dirty="0" smtClean="0"/>
              <a:t>Recognize how you create – and where you’re not so creative.</a:t>
            </a:r>
          </a:p>
          <a:p>
            <a:r>
              <a:rPr lang="en-US" dirty="0" smtClean="0"/>
              <a:t>Cultivate creativity in your life and job so you’re better at it.</a:t>
            </a:r>
          </a:p>
          <a:p>
            <a:r>
              <a:rPr lang="en-US" dirty="0" smtClean="0"/>
              <a:t>Be proud of what we’ve inherited.</a:t>
            </a:r>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Creativity In Your Career</a:t>
            </a:r>
            <a:endParaRPr lang="en-US" dirty="0"/>
          </a:p>
        </p:txBody>
      </p:sp>
      <p:sp>
        <p:nvSpPr>
          <p:cNvPr id="3" name="Content Placeholder 2"/>
          <p:cNvSpPr>
            <a:spLocks noGrp="1"/>
          </p:cNvSpPr>
          <p:nvPr>
            <p:ph idx="1"/>
          </p:nvPr>
        </p:nvSpPr>
        <p:spPr/>
        <p:txBody>
          <a:bodyPr>
            <a:normAutofit/>
          </a:bodyPr>
          <a:lstStyle/>
          <a:p>
            <a:r>
              <a:rPr lang="en-US" dirty="0" smtClean="0"/>
              <a:t>Note and show creativity in your resume and reviews – from skills no noting when you innovated on something.</a:t>
            </a:r>
          </a:p>
          <a:p>
            <a:r>
              <a:rPr lang="en-US" dirty="0" smtClean="0"/>
              <a:t>Mention your creative skills in interviews.</a:t>
            </a:r>
          </a:p>
          <a:p>
            <a:r>
              <a:rPr lang="en-US" dirty="0" smtClean="0"/>
              <a:t>Show your creative efforts.</a:t>
            </a:r>
          </a:p>
          <a:p>
            <a:pPr algn="ctr">
              <a:buNone/>
            </a:pPr>
            <a:endParaRPr lang="en-US" b="1" dirty="0" smtClean="0"/>
          </a:p>
          <a:p>
            <a:pPr algn="ctr">
              <a:buNone/>
            </a:pPr>
            <a:r>
              <a:rPr lang="en-US" b="1" dirty="0" smtClean="0"/>
              <a:t>Creativity should speak for itself.</a:t>
            </a:r>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Questions? Reach Out!</a:t>
            </a:r>
            <a:endParaRPr lang="en-US" dirty="0"/>
          </a:p>
        </p:txBody>
      </p:sp>
      <p:sp>
        <p:nvSpPr>
          <p:cNvPr id="3" name="Content Placeholder 2"/>
          <p:cNvSpPr>
            <a:spLocks noGrp="1"/>
          </p:cNvSpPr>
          <p:nvPr>
            <p:ph idx="1"/>
          </p:nvPr>
        </p:nvSpPr>
        <p:spPr/>
        <p:txBody>
          <a:bodyPr>
            <a:normAutofit/>
          </a:bodyPr>
          <a:lstStyle/>
          <a:p>
            <a:r>
              <a:rPr lang="en-US" dirty="0" smtClean="0"/>
              <a:t>You can reach me at </a:t>
            </a:r>
            <a:r>
              <a:rPr lang="en-US" dirty="0" smtClean="0">
                <a:hlinkClick r:id="rId2"/>
              </a:rPr>
              <a:t>www.StevenSavage.com</a:t>
            </a:r>
            <a:endParaRPr lang="en-US" dirty="0" smtClean="0"/>
          </a:p>
          <a:p>
            <a:r>
              <a:rPr lang="en-US" dirty="0" smtClean="0"/>
              <a:t>I’m always glad to help out – and have a variety of materials for you.</a:t>
            </a:r>
          </a:p>
          <a:p>
            <a:r>
              <a:rPr lang="en-US" dirty="0" smtClean="0"/>
              <a:t>Also you can’t shut me up, so I’m open to speak.</a:t>
            </a:r>
          </a:p>
          <a:p>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Pancake Rabbit Wishes You Well!</a:t>
            </a:r>
            <a:endParaRPr lang="en-US" dirty="0"/>
          </a:p>
        </p:txBody>
      </p:sp>
      <p:pic>
        <p:nvPicPr>
          <p:cNvPr id="4" name="Picture 3"/>
          <p:cNvPicPr>
            <a:picLocks noChangeAspect="1"/>
          </p:cNvPicPr>
          <p:nvPr/>
        </p:nvPicPr>
        <p:blipFill>
          <a:blip r:embed="rId2"/>
          <a:stretch>
            <a:fillRect/>
          </a:stretch>
        </p:blipFill>
        <p:spPr>
          <a:xfrm>
            <a:off x="2679701" y="2032748"/>
            <a:ext cx="3910814" cy="39243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Don’t Think of </a:t>
            </a:r>
            <a:r>
              <a:rPr lang="en-US" dirty="0" err="1" smtClean="0"/>
              <a:t>PMing</a:t>
            </a:r>
            <a:r>
              <a:rPr lang="en-US" dirty="0" smtClean="0"/>
              <a:t> As Creative</a:t>
            </a:r>
            <a:endParaRPr lang="en-US" dirty="0"/>
          </a:p>
        </p:txBody>
      </p:sp>
      <p:sp>
        <p:nvSpPr>
          <p:cNvPr id="3" name="Content Placeholder 2"/>
          <p:cNvSpPr>
            <a:spLocks noGrp="1"/>
          </p:cNvSpPr>
          <p:nvPr>
            <p:ph idx="1"/>
          </p:nvPr>
        </p:nvSpPr>
        <p:spPr/>
        <p:txBody>
          <a:bodyPr/>
          <a:lstStyle/>
          <a:p>
            <a:r>
              <a:rPr lang="en-US" dirty="0" smtClean="0"/>
              <a:t>It is about organization – which doesn’t seem creative</a:t>
            </a:r>
          </a:p>
          <a:p>
            <a:r>
              <a:rPr lang="en-US" dirty="0" smtClean="0"/>
              <a:t>It is about tried and true techniques we use and apply – which doesn’t seem innovative.</a:t>
            </a:r>
          </a:p>
          <a:p>
            <a:r>
              <a:rPr lang="en-US" dirty="0" smtClean="0"/>
              <a:t>It is about rational, clear communication – which seems to leave little room to get imaginative.</a:t>
            </a:r>
          </a:p>
          <a:p>
            <a:endParaRPr lang="en-US" dirty="0" smtClean="0"/>
          </a:p>
          <a:p>
            <a:pPr algn="ctr">
              <a:buNone/>
            </a:pPr>
            <a:r>
              <a:rPr lang="en-US" dirty="0" smtClean="0"/>
              <a:t>However this is all </a:t>
            </a:r>
            <a:r>
              <a:rPr lang="en-US" b="1" dirty="0" smtClean="0"/>
              <a:t>seems</a:t>
            </a:r>
            <a:r>
              <a:rPr lang="en-US" dirty="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PMing</a:t>
            </a:r>
            <a:r>
              <a:rPr lang="en-US" dirty="0" smtClean="0"/>
              <a:t> Involves Constant Creativity</a:t>
            </a:r>
            <a:endParaRPr lang="en-US" dirty="0"/>
          </a:p>
        </p:txBody>
      </p:sp>
      <p:sp>
        <p:nvSpPr>
          <p:cNvPr id="3" name="Content Placeholder 2"/>
          <p:cNvSpPr>
            <a:spLocks noGrp="1"/>
          </p:cNvSpPr>
          <p:nvPr>
            <p:ph idx="1"/>
          </p:nvPr>
        </p:nvSpPr>
        <p:spPr/>
        <p:txBody>
          <a:bodyPr>
            <a:normAutofit/>
          </a:bodyPr>
          <a:lstStyle/>
          <a:p>
            <a:r>
              <a:rPr lang="en-US" dirty="0" smtClean="0"/>
              <a:t>We must respond rapidly to the unexpected, the unexplained and the occasionally stupid – that needs creativity.</a:t>
            </a:r>
          </a:p>
          <a:p>
            <a:r>
              <a:rPr lang="en-US" dirty="0" smtClean="0"/>
              <a:t>We must find ways to use and reuse tools and techniques – that requires creativity.</a:t>
            </a:r>
          </a:p>
          <a:p>
            <a:r>
              <a:rPr lang="en-US" dirty="0" smtClean="0"/>
              <a:t>We must find solutions when no one else can – that requires creativity.</a:t>
            </a:r>
          </a:p>
          <a:p>
            <a:r>
              <a:rPr lang="en-US" dirty="0" smtClean="0"/>
              <a:t>We must explain irrational things in rational ways – that requires creativity.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Going From Point A To B Is Hard</a:t>
            </a:r>
            <a:endParaRPr lang="en-US" dirty="0"/>
          </a:p>
        </p:txBody>
      </p:sp>
      <p:sp>
        <p:nvSpPr>
          <p:cNvPr id="3" name="Content Placeholder 2"/>
          <p:cNvSpPr>
            <a:spLocks noGrp="1"/>
          </p:cNvSpPr>
          <p:nvPr>
            <p:ph idx="1"/>
          </p:nvPr>
        </p:nvSpPr>
        <p:spPr>
          <a:xfrm>
            <a:off x="779463" y="1949824"/>
            <a:ext cx="7583488" cy="4450976"/>
          </a:xfrm>
        </p:spPr>
        <p:txBody>
          <a:bodyPr>
            <a:normAutofit lnSpcReduction="10000"/>
          </a:bodyPr>
          <a:lstStyle/>
          <a:p>
            <a:r>
              <a:rPr lang="en-US" dirty="0" smtClean="0"/>
              <a:t>The typical project is more this:</a:t>
            </a:r>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lgn="ctr">
              <a:buNone/>
            </a:pPr>
            <a:r>
              <a:rPr lang="en-US" dirty="0" smtClean="0"/>
              <a:t>(US Military diagram of Afghanistan political situation)</a:t>
            </a:r>
          </a:p>
          <a:p>
            <a:endParaRPr lang="en-US" dirty="0" smtClean="0"/>
          </a:p>
          <a:p>
            <a:endParaRPr lang="en-US" dirty="0" smtClean="0"/>
          </a:p>
        </p:txBody>
      </p:sp>
      <p:pic>
        <p:nvPicPr>
          <p:cNvPr id="5" name="Picture 4"/>
          <p:cNvPicPr>
            <a:picLocks noChangeAspect="1"/>
          </p:cNvPicPr>
          <p:nvPr/>
        </p:nvPicPr>
        <p:blipFill>
          <a:blip r:embed="rId2"/>
          <a:stretch>
            <a:fillRect/>
          </a:stretch>
        </p:blipFill>
        <p:spPr>
          <a:xfrm>
            <a:off x="1685736" y="2387600"/>
            <a:ext cx="5464364" cy="314597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Profession Is Founded On It</a:t>
            </a:r>
            <a:endParaRPr lang="en-US" dirty="0"/>
          </a:p>
        </p:txBody>
      </p:sp>
      <p:sp>
        <p:nvSpPr>
          <p:cNvPr id="3" name="Content Placeholder 2"/>
          <p:cNvSpPr>
            <a:spLocks noGrp="1"/>
          </p:cNvSpPr>
          <p:nvPr>
            <p:ph idx="1"/>
          </p:nvPr>
        </p:nvSpPr>
        <p:spPr/>
        <p:txBody>
          <a:bodyPr>
            <a:normAutofit/>
          </a:bodyPr>
          <a:lstStyle/>
          <a:p>
            <a:r>
              <a:rPr lang="en-US" dirty="0" smtClean="0"/>
              <a:t>Our careers rest on the seemingly crazy assumption that we can get people to organize and accomplish work when most people can’t remember when do to their laundry.</a:t>
            </a:r>
          </a:p>
          <a:p>
            <a:r>
              <a:rPr lang="en-US" dirty="0" smtClean="0"/>
              <a:t>Yet, we do this all the time.  Regularly.  Spectacularly.</a:t>
            </a:r>
          </a:p>
          <a:p>
            <a:r>
              <a:rPr lang="en-US" dirty="0" smtClean="0"/>
              <a:t>Our creative ability is </a:t>
            </a:r>
            <a:r>
              <a:rPr lang="en-US" b="1" dirty="0" smtClean="0"/>
              <a:t>one</a:t>
            </a:r>
            <a:r>
              <a:rPr lang="en-US" dirty="0" smtClean="0"/>
              <a:t> of the things that can make sure things get done.</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Next?</a:t>
            </a:r>
            <a:endParaRPr lang="en-US" dirty="0"/>
          </a:p>
        </p:txBody>
      </p:sp>
      <p:sp>
        <p:nvSpPr>
          <p:cNvPr id="3" name="Content Placeholder 2"/>
          <p:cNvSpPr>
            <a:spLocks noGrp="1"/>
          </p:cNvSpPr>
          <p:nvPr>
            <p:ph idx="1"/>
          </p:nvPr>
        </p:nvSpPr>
        <p:spPr/>
        <p:txBody>
          <a:bodyPr>
            <a:normAutofit/>
          </a:bodyPr>
          <a:lstStyle/>
          <a:p>
            <a:r>
              <a:rPr lang="en-US" dirty="0" smtClean="0"/>
              <a:t>Discuss the specifics of why creativity matters to the PM.</a:t>
            </a:r>
          </a:p>
          <a:p>
            <a:r>
              <a:rPr lang="en-US" dirty="0" smtClean="0"/>
              <a:t>Recognize your creative style and that of others so you can develop your abilities – and overcome your weaknesses.</a:t>
            </a:r>
          </a:p>
          <a:p>
            <a:r>
              <a:rPr lang="en-US" dirty="0" smtClean="0"/>
              <a:t>Learn how to cultivate your creativity</a:t>
            </a:r>
          </a:p>
          <a:p>
            <a:r>
              <a:rPr lang="en-US" dirty="0" smtClean="0"/>
              <a:t>To use occasionally amusing graphics to entertain you.</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FFFFFF"/>
      </a:dk1>
      <a:lt1>
        <a:srgbClr val="103154"/>
      </a:lt1>
      <a:dk2>
        <a:srgbClr val="0096FF"/>
      </a:dk2>
      <a:lt2>
        <a:srgbClr val="87FD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301</TotalTime>
  <Words>2185</Words>
  <Application>Microsoft Macintosh PowerPoint</Application>
  <PresentationFormat>On-screen Show (4:3)</PresentationFormat>
  <Paragraphs>213</Paragraphs>
  <Slides>43</Slides>
  <Notes>0</Notes>
  <HiddenSlides>0</HiddenSlides>
  <MMClips>0</MMClips>
  <ScaleCrop>false</ScaleCrop>
  <HeadingPairs>
    <vt:vector size="4" baseType="variant">
      <vt:variant>
        <vt:lpstr>Design Template</vt:lpstr>
      </vt:variant>
      <vt:variant>
        <vt:i4>1</vt:i4>
      </vt:variant>
      <vt:variant>
        <vt:lpstr>Slide Titles</vt:lpstr>
      </vt:variant>
      <vt:variant>
        <vt:i4>43</vt:i4>
      </vt:variant>
    </vt:vector>
  </HeadingPairs>
  <TitlesOfParts>
    <vt:vector size="44" baseType="lpstr">
      <vt:lpstr>Pixel</vt:lpstr>
      <vt:lpstr>Cultivating Creativity as A Project/Program Manager</vt:lpstr>
      <vt:lpstr>What’s This About?</vt:lpstr>
      <vt:lpstr>Who Am I?</vt:lpstr>
      <vt:lpstr>Project And Program Management: Actually Creative</vt:lpstr>
      <vt:lpstr>We Don’t Think of PMing As Creative</vt:lpstr>
      <vt:lpstr>PMing Involves Constant Creativity</vt:lpstr>
      <vt:lpstr>Going From Point A To B Is Hard</vt:lpstr>
      <vt:lpstr>Our Profession Is Founded On It</vt:lpstr>
      <vt:lpstr>So What’s Next?</vt:lpstr>
      <vt:lpstr>Creativity: The Secret Ingredient To Project Management</vt:lpstr>
      <vt:lpstr>Let’s Talk Why Creativity Matters</vt:lpstr>
      <vt:lpstr>Navigation</vt:lpstr>
      <vt:lpstr>Use Of Tools And Techniques</vt:lpstr>
      <vt:lpstr>Development Of Tools And Techniques</vt:lpstr>
      <vt:lpstr>Reporting And Communication</vt:lpstr>
      <vt:lpstr>Memorable</vt:lpstr>
      <vt:lpstr>You Will Remember This</vt:lpstr>
      <vt:lpstr>Summary:</vt:lpstr>
      <vt:lpstr>Five Forms Of Creativity</vt:lpstr>
      <vt:lpstr>We Want To Be More Creative</vt:lpstr>
      <vt:lpstr>Wait Where Does This Come From?</vt:lpstr>
      <vt:lpstr>Your Goal Out Of This?</vt:lpstr>
      <vt:lpstr>Meet The Creative Types</vt:lpstr>
      <vt:lpstr>The Combiner</vt:lpstr>
      <vt:lpstr>The Expander</vt:lpstr>
      <vt:lpstr>The Reducer</vt:lpstr>
      <vt:lpstr>The Fuser</vt:lpstr>
      <vt:lpstr>The Mapper</vt:lpstr>
      <vt:lpstr>Everyone Has Their Opposite</vt:lpstr>
      <vt:lpstr>Getting More Creative</vt:lpstr>
      <vt:lpstr>Cultivating Creativity</vt:lpstr>
      <vt:lpstr>Build Your Creativity</vt:lpstr>
      <vt:lpstr>Have Fun</vt:lpstr>
      <vt:lpstr>Have A Creative Outlet</vt:lpstr>
      <vt:lpstr>Cultivate A Passion</vt:lpstr>
      <vt:lpstr>Broaden Yourself</vt:lpstr>
      <vt:lpstr>Do Braindumps</vt:lpstr>
      <vt:lpstr>Have A Brainstorm Book</vt:lpstr>
      <vt:lpstr>Moving On</vt:lpstr>
      <vt:lpstr>So Where Do You Go From Here?</vt:lpstr>
      <vt:lpstr>Use Creativity In Your Career</vt:lpstr>
      <vt:lpstr>Have Questions? Reach Out!</vt:lpstr>
      <vt:lpstr>Pancake Rabbit Wishes You Well!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 RESUME GO!</dc:title>
  <dc:creator>Steven Savage</dc:creator>
  <cp:lastModifiedBy>Steven Savage</cp:lastModifiedBy>
  <cp:revision>35</cp:revision>
  <dcterms:created xsi:type="dcterms:W3CDTF">2015-10-04T20:35:33Z</dcterms:created>
  <dcterms:modified xsi:type="dcterms:W3CDTF">2015-10-04T21:21:53Z</dcterms:modified>
</cp:coreProperties>
</file>